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19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11/28/2019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762000"/>
            <a:ext cx="8229600" cy="1143000"/>
          </a:xfrm>
          <a:noFill/>
        </p:spPr>
        <p:txBody>
          <a:bodyPr>
            <a:normAutofit fontScale="90000"/>
          </a:bodyPr>
          <a:lstStyle/>
          <a:p>
            <a:r>
              <a:rPr lang="ru-RU" sz="4000" b="1" i="1" u="sng" dirty="0" smtClean="0">
                <a:solidFill>
                  <a:srgbClr val="FF0000"/>
                </a:solidFill>
              </a:rPr>
              <a:t>Последние </a:t>
            </a:r>
            <a:r>
              <a:rPr lang="ru-RU" sz="4000" b="1" i="1" u="sng" dirty="0" smtClean="0">
                <a:solidFill>
                  <a:srgbClr val="FF0000"/>
                </a:solidFill>
              </a:rPr>
              <a:t>8 </a:t>
            </a:r>
            <a:r>
              <a:rPr lang="ru-RU" sz="4000" b="1" i="1" u="sng" dirty="0" smtClean="0">
                <a:solidFill>
                  <a:srgbClr val="FF0000"/>
                </a:solidFill>
              </a:rPr>
              <a:t>слайдов для желающих</a:t>
            </a:r>
            <a:br>
              <a:rPr lang="ru-RU" sz="4000" b="1" i="1" u="sng" dirty="0" smtClean="0">
                <a:solidFill>
                  <a:srgbClr val="FF0000"/>
                </a:solidFill>
              </a:rPr>
            </a:br>
            <a:r>
              <a:rPr lang="ru-RU" sz="4000" b="1" i="1" u="sng" dirty="0" smtClean="0">
                <a:solidFill>
                  <a:srgbClr val="FF0000"/>
                </a:solidFill>
              </a:rPr>
              <a:t> узнать побольше!!!</a:t>
            </a:r>
            <a:br>
              <a:rPr lang="ru-RU" sz="4000" b="1" i="1" u="sng" dirty="0" smtClean="0">
                <a:solidFill>
                  <a:srgbClr val="FF0000"/>
                </a:solidFill>
              </a:rPr>
            </a:br>
            <a:r>
              <a:rPr lang="ru-RU" sz="4000" b="1" dirty="0" smtClean="0"/>
              <a:t>Тема </a:t>
            </a:r>
            <a:r>
              <a:rPr lang="ru-RU" sz="4000" b="1" dirty="0" smtClean="0"/>
              <a:t>Макроэкономическое </a:t>
            </a:r>
            <a:r>
              <a:rPr lang="ru-RU" sz="4000" b="1" dirty="0"/>
              <a:t>равновесие</a:t>
            </a:r>
          </a:p>
        </p:txBody>
      </p:sp>
      <p:sp>
        <p:nvSpPr>
          <p:cNvPr id="40963" name="Rectangle 3"/>
          <p:cNvSpPr>
            <a:spLocks noGrp="1" noChangeArrowheads="1"/>
          </p:cNvSpPr>
          <p:nvPr>
            <p:ph type="body" idx="1"/>
          </p:nvPr>
        </p:nvSpPr>
        <p:spPr/>
        <p:txBody>
          <a:bodyPr/>
          <a:lstStyle/>
          <a:p>
            <a:pPr>
              <a:lnSpc>
                <a:spcPct val="90000"/>
              </a:lnSpc>
              <a:buFont typeface="Wingdings" pitchFamily="2" charset="2"/>
              <a:buNone/>
            </a:pPr>
            <a:endParaRPr lang="ru-RU" sz="2800" dirty="0"/>
          </a:p>
          <a:p>
            <a:pPr>
              <a:lnSpc>
                <a:spcPct val="90000"/>
              </a:lnSpc>
            </a:pPr>
            <a:r>
              <a:rPr lang="ru-RU" sz="2800" dirty="0"/>
              <a:t>1. Понятие и виды макроэкономического равновесия</a:t>
            </a:r>
          </a:p>
          <a:p>
            <a:pPr>
              <a:lnSpc>
                <a:spcPct val="90000"/>
              </a:lnSpc>
            </a:pPr>
            <a:r>
              <a:rPr lang="ru-RU" sz="2800" dirty="0"/>
              <a:t>2. Рынок благ. Общее экономическое равновесие</a:t>
            </a:r>
          </a:p>
          <a:p>
            <a:pPr>
              <a:lnSpc>
                <a:spcPct val="90000"/>
              </a:lnSpc>
            </a:pPr>
            <a:r>
              <a:rPr lang="ru-RU" sz="2800" dirty="0"/>
              <a:t>3. Основные модели макроэкономического равновесия</a:t>
            </a:r>
          </a:p>
          <a:p>
            <a:pPr>
              <a:lnSpc>
                <a:spcPct val="90000"/>
              </a:lnSpc>
            </a:pPr>
            <a:r>
              <a:rPr lang="ru-RU" sz="2800" dirty="0"/>
              <a:t>4. Модель равновесия «доходы-расходы»</a:t>
            </a:r>
          </a:p>
          <a:p>
            <a:pPr>
              <a:lnSpc>
                <a:spcPct val="90000"/>
              </a:lnSpc>
            </a:pPr>
            <a:r>
              <a:rPr lang="ru-RU" sz="2800" dirty="0"/>
              <a:t>5. Мультипликатор расходов. Принцип акселерации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ChangeArrowheads="1"/>
          </p:cNvSpPr>
          <p:nvPr/>
        </p:nvSpPr>
        <p:spPr bwMode="auto">
          <a:xfrm>
            <a:off x="228600" y="609600"/>
            <a:ext cx="8534400" cy="1465263"/>
          </a:xfrm>
          <a:prstGeom prst="rect">
            <a:avLst/>
          </a:prstGeom>
          <a:solidFill>
            <a:srgbClr val="FFFFFF"/>
          </a:solidFill>
          <a:ln w="9525">
            <a:noFill/>
            <a:miter lim="800000"/>
            <a:headEnd/>
            <a:tailEnd/>
          </a:ln>
          <a:effectLst/>
        </p:spPr>
        <p:txBody>
          <a:bodyPr anchor="ctr">
            <a:spAutoFit/>
          </a:bodyPr>
          <a:lstStyle/>
          <a:p>
            <a:pPr algn="just"/>
            <a:r>
              <a:rPr lang="ru-RU" sz="1800" b="1" i="1">
                <a:solidFill>
                  <a:srgbClr val="CC0000"/>
                </a:solidFill>
              </a:rPr>
              <a:t>Макроэкономическое равновесие</a:t>
            </a:r>
            <a:r>
              <a:rPr lang="ru-RU" sz="1800">
                <a:solidFill>
                  <a:srgbClr val="000000"/>
                </a:solidFill>
              </a:rPr>
              <a:t> - это такое состояние экономической системы, когда достигнута совокупная сбалансированность, пропорциональность между экономическими потоками произведенных товаров и факторов производства, доходов и расходов, спросом и предложением, материально­вещественными и финансовыми потоками и пр.</a:t>
            </a:r>
          </a:p>
        </p:txBody>
      </p:sp>
      <p:sp>
        <p:nvSpPr>
          <p:cNvPr id="41989" name="Rectangle 5"/>
          <p:cNvSpPr>
            <a:spLocks noChangeArrowheads="1"/>
          </p:cNvSpPr>
          <p:nvPr/>
        </p:nvSpPr>
        <p:spPr bwMode="auto">
          <a:xfrm>
            <a:off x="381000" y="2362200"/>
            <a:ext cx="8305800" cy="4211638"/>
          </a:xfrm>
          <a:prstGeom prst="rect">
            <a:avLst/>
          </a:prstGeom>
          <a:noFill/>
          <a:ln w="9525">
            <a:noFill/>
            <a:miter lim="800000"/>
            <a:headEnd/>
            <a:tailEnd/>
          </a:ln>
          <a:effectLst/>
        </p:spPr>
        <p:txBody>
          <a:bodyPr anchor="ctr">
            <a:spAutoFit/>
          </a:bodyPr>
          <a:lstStyle/>
          <a:p>
            <a:r>
              <a:rPr lang="ru-RU" sz="1800" dirty="0">
                <a:solidFill>
                  <a:srgbClr val="000000"/>
                </a:solidFill>
              </a:rPr>
              <a:t>Равновесие бывает: </a:t>
            </a:r>
          </a:p>
          <a:p>
            <a:pPr algn="just">
              <a:buFont typeface="Wingdings" pitchFamily="2" charset="2"/>
              <a:buChar char="v"/>
            </a:pPr>
            <a:r>
              <a:rPr lang="ru-RU" sz="1800" b="1" i="1" dirty="0">
                <a:solidFill>
                  <a:srgbClr val="000000"/>
                </a:solidFill>
              </a:rPr>
              <a:t>краткосрочным (текущим)</a:t>
            </a:r>
            <a:r>
              <a:rPr lang="ru-RU" sz="1800" dirty="0">
                <a:solidFill>
                  <a:srgbClr val="000000"/>
                </a:solidFill>
              </a:rPr>
              <a:t> </a:t>
            </a:r>
          </a:p>
          <a:p>
            <a:pPr algn="just">
              <a:buFont typeface="Wingdings" pitchFamily="2" charset="2"/>
              <a:buChar char="v"/>
            </a:pPr>
            <a:r>
              <a:rPr lang="ru-RU" sz="1800" b="1" i="1" dirty="0">
                <a:solidFill>
                  <a:srgbClr val="000000"/>
                </a:solidFill>
              </a:rPr>
              <a:t>долгосрочным</a:t>
            </a:r>
          </a:p>
          <a:p>
            <a:pPr algn="just">
              <a:buFont typeface="Wingdings" pitchFamily="2" charset="2"/>
              <a:buChar char="v"/>
            </a:pPr>
            <a:r>
              <a:rPr lang="ru-RU" sz="1800" b="1" i="1" dirty="0">
                <a:solidFill>
                  <a:srgbClr val="000000"/>
                </a:solidFill>
              </a:rPr>
              <a:t>частичное</a:t>
            </a:r>
            <a:r>
              <a:rPr lang="ru-RU" sz="1800" dirty="0">
                <a:solidFill>
                  <a:srgbClr val="000000"/>
                </a:solidFill>
              </a:rPr>
              <a:t> это равновесие, установившееся в отдельных отраслях и сферах экономики </a:t>
            </a:r>
          </a:p>
          <a:p>
            <a:pPr algn="just">
              <a:buFont typeface="Wingdings" pitchFamily="2" charset="2"/>
              <a:buChar char="v"/>
            </a:pPr>
            <a:r>
              <a:rPr lang="ru-RU" sz="1800" b="1" i="1" dirty="0">
                <a:solidFill>
                  <a:srgbClr val="000000"/>
                </a:solidFill>
              </a:rPr>
              <a:t>общее – </a:t>
            </a:r>
            <a:r>
              <a:rPr lang="ru-RU" sz="1800" dirty="0">
                <a:solidFill>
                  <a:srgbClr val="000000"/>
                </a:solidFill>
              </a:rPr>
              <a:t>это равновесие экономической системы в целом </a:t>
            </a:r>
          </a:p>
          <a:p>
            <a:pPr algn="just">
              <a:buFont typeface="Wingdings" pitchFamily="2" charset="2"/>
              <a:buChar char="v"/>
            </a:pPr>
            <a:r>
              <a:rPr lang="ru-RU" sz="1800" b="1" i="1" dirty="0">
                <a:solidFill>
                  <a:srgbClr val="000000"/>
                </a:solidFill>
              </a:rPr>
              <a:t>полное</a:t>
            </a:r>
            <a:r>
              <a:rPr lang="ru-RU" sz="1800" dirty="0">
                <a:solidFill>
                  <a:srgbClr val="000000"/>
                </a:solidFill>
              </a:rPr>
              <a:t> экономическое равновесие это оптимальная сбалансированность экономической системы; ее идеальная пропорциональность - высшая цель структурной политики общества. </a:t>
            </a:r>
          </a:p>
          <a:p>
            <a:pPr algn="just">
              <a:buFont typeface="Wingdings" pitchFamily="2" charset="2"/>
              <a:buChar char="v"/>
            </a:pPr>
            <a:r>
              <a:rPr lang="ru-RU" sz="1800" b="1" i="1" dirty="0">
                <a:solidFill>
                  <a:srgbClr val="000000"/>
                </a:solidFill>
              </a:rPr>
              <a:t>устойчивым</a:t>
            </a:r>
            <a:r>
              <a:rPr lang="ru-RU" sz="1800" b="1" dirty="0">
                <a:solidFill>
                  <a:srgbClr val="000000"/>
                </a:solidFill>
              </a:rPr>
              <a:t> </a:t>
            </a:r>
            <a:r>
              <a:rPr lang="ru-RU" sz="1800" dirty="0">
                <a:solidFill>
                  <a:srgbClr val="000000"/>
                </a:solidFill>
              </a:rPr>
              <a:t>если в ответ на внешний импульс, разрушающий равновесие, экономика самостоятельно возвращается в устойчивое состояние</a:t>
            </a:r>
          </a:p>
          <a:p>
            <a:pPr algn="just">
              <a:buFont typeface="Wingdings" pitchFamily="2" charset="2"/>
              <a:buChar char="v"/>
            </a:pPr>
            <a:r>
              <a:rPr lang="ru-RU" sz="1800" b="1" i="1" dirty="0">
                <a:solidFill>
                  <a:srgbClr val="000000"/>
                </a:solidFill>
              </a:rPr>
              <a:t>неустойчивым</a:t>
            </a:r>
            <a:r>
              <a:rPr lang="ru-RU" sz="1800" b="1" dirty="0">
                <a:solidFill>
                  <a:srgbClr val="000000"/>
                </a:solidFill>
              </a:rPr>
              <a:t>, если </a:t>
            </a:r>
            <a:r>
              <a:rPr lang="ru-RU" sz="1800" dirty="0">
                <a:solidFill>
                  <a:srgbClr val="000000"/>
                </a:solidFill>
              </a:rPr>
              <a:t>после внешнего воздействия экономика не может восстановиться самостоятельно</a:t>
            </a:r>
            <a:endParaRPr lang="ru-RU" sz="1800" b="1" dirty="0">
              <a:solidFill>
                <a:srgbClr val="000000"/>
              </a:solidFill>
            </a:endParaRPr>
          </a:p>
          <a:p>
            <a:pPr>
              <a:buFont typeface="Wingdings" pitchFamily="2" charset="2"/>
              <a:buChar char="v"/>
            </a:pPr>
            <a:endParaRPr lang="ru-RU" sz="1800" dirty="0">
              <a:solidFill>
                <a:srgbClr val="000000"/>
              </a:solidFill>
            </a:endParaRPr>
          </a:p>
        </p:txBody>
      </p:sp>
      <p:sp>
        <p:nvSpPr>
          <p:cNvPr id="41992" name="Rectangle 8"/>
          <p:cNvSpPr>
            <a:spLocks noChangeArrowheads="1"/>
          </p:cNvSpPr>
          <p:nvPr/>
        </p:nvSpPr>
        <p:spPr bwMode="auto">
          <a:xfrm>
            <a:off x="0" y="0"/>
            <a:ext cx="354013" cy="457200"/>
          </a:xfrm>
          <a:prstGeom prst="rect">
            <a:avLst/>
          </a:prstGeom>
          <a:solidFill>
            <a:schemeClr val="tx1"/>
          </a:solidFill>
          <a:ln w="9525">
            <a:noFill/>
            <a:miter lim="800000"/>
            <a:headEnd/>
            <a:tailEnd/>
          </a:ln>
          <a:effectLst/>
        </p:spPr>
        <p:txBody>
          <a:bodyPr wrap="none">
            <a:spAutoFit/>
          </a:bodyPr>
          <a:lstStyle/>
          <a:p>
            <a:r>
              <a:rPr lang="ru-RU" sz="2400" b="1" i="1">
                <a:solidFill>
                  <a:srgbClr val="000000"/>
                </a:solidFill>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7813"/>
            <a:ext cx="8229600" cy="593725"/>
          </a:xfrm>
        </p:spPr>
        <p:txBody>
          <a:bodyPr>
            <a:normAutofit fontScale="90000"/>
          </a:bodyPr>
          <a:lstStyle/>
          <a:p>
            <a:r>
              <a:rPr lang="ru-RU" sz="2800" b="1">
                <a:solidFill>
                  <a:srgbClr val="CC0000"/>
                </a:solidFill>
              </a:rPr>
              <a:t>Совокупный спрос, его кривая и факторы его определяющие</a:t>
            </a:r>
            <a:endParaRPr lang="ru-RU" sz="4000" b="1">
              <a:solidFill>
                <a:srgbClr val="CC0000"/>
              </a:solidFill>
            </a:endParaRPr>
          </a:p>
        </p:txBody>
      </p:sp>
      <p:sp>
        <p:nvSpPr>
          <p:cNvPr id="20483" name="Rectangle 3"/>
          <p:cNvSpPr>
            <a:spLocks noGrp="1" noChangeArrowheads="1"/>
          </p:cNvSpPr>
          <p:nvPr>
            <p:ph type="body" idx="1"/>
          </p:nvPr>
        </p:nvSpPr>
        <p:spPr>
          <a:xfrm>
            <a:off x="381000" y="1371600"/>
            <a:ext cx="8534400" cy="4876800"/>
          </a:xfrm>
          <a:solidFill>
            <a:schemeClr val="tx1"/>
          </a:solidFill>
        </p:spPr>
        <p:txBody>
          <a:bodyPr/>
          <a:lstStyle/>
          <a:p>
            <a:pPr algn="just">
              <a:lnSpc>
                <a:spcPct val="90000"/>
              </a:lnSpc>
              <a:buFont typeface="Wingdings" pitchFamily="2" charset="2"/>
              <a:buNone/>
            </a:pPr>
            <a:r>
              <a:rPr lang="ru-RU" sz="2400" b="1" dirty="0">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Совокупный спрос </a:t>
            </a:r>
            <a:r>
              <a:rPr lang="ru-RU" sz="2400" b="1" i="1" dirty="0">
                <a:solidFill>
                  <a:schemeClr val="bg1"/>
                </a:solidFill>
                <a:effectLst>
                  <a:outerShdw blurRad="38100" dist="38100" dir="2700000" algn="tl">
                    <a:srgbClr val="C0C0C0"/>
                  </a:outerShdw>
                </a:effectLst>
              </a:rPr>
              <a:t>(</a:t>
            </a:r>
            <a:r>
              <a:rPr lang="en-US" sz="2400" b="1" i="1" dirty="0">
                <a:solidFill>
                  <a:schemeClr val="bg1"/>
                </a:solidFill>
                <a:effectLst>
                  <a:outerShdw blurRad="38100" dist="38100" dir="2700000" algn="tl">
                    <a:srgbClr val="C0C0C0"/>
                  </a:outerShdw>
                </a:effectLst>
              </a:rPr>
              <a:t>AD </a:t>
            </a:r>
            <a:r>
              <a:rPr lang="ru-RU" sz="2400" b="1" i="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aggregate demand</a:t>
            </a:r>
            <a:r>
              <a:rPr lang="ru-RU" sz="2400" b="1" i="1" dirty="0">
                <a:solidFill>
                  <a:schemeClr val="bg1"/>
                </a:solidFill>
                <a:effectLst>
                  <a:outerShdw blurRad="38100" dist="38100" dir="2700000" algn="tl">
                    <a:srgbClr val="C0C0C0"/>
                  </a:outerShdw>
                </a:effectLst>
              </a:rPr>
              <a:t>)</a:t>
            </a:r>
            <a:r>
              <a:rPr lang="ru-RU" sz="2400" b="1" dirty="0">
                <a:solidFill>
                  <a:schemeClr val="bg1"/>
                </a:solidFill>
                <a:effectLst>
                  <a:outerShdw blurRad="38100" dist="38100" dir="2700000" algn="tl">
                    <a:srgbClr val="C0C0C0"/>
                  </a:outerShdw>
                </a:effectLst>
              </a:rPr>
              <a:t> - это сумма всех видов спроса, или суммарный спрос на все конечные Т и У, произведенные в обществе.</a:t>
            </a:r>
          </a:p>
          <a:p>
            <a:pPr algn="just">
              <a:lnSpc>
                <a:spcPct val="90000"/>
              </a:lnSpc>
              <a:buFont typeface="Wingdings" pitchFamily="2" charset="2"/>
              <a:buNone/>
            </a:pPr>
            <a:r>
              <a:rPr lang="ru-RU" sz="2400" b="1" dirty="0">
                <a:solidFill>
                  <a:srgbClr val="FF0000"/>
                </a:solidFill>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В структуре совокупного спроса выделяют:</a:t>
            </a:r>
          </a:p>
          <a:p>
            <a:pPr algn="just">
              <a:lnSpc>
                <a:spcPct val="90000"/>
              </a:lnSpc>
            </a:pPr>
            <a:r>
              <a:rPr lang="ru-RU" sz="2400" b="1" dirty="0">
                <a:solidFill>
                  <a:schemeClr val="bg1"/>
                </a:solidFill>
                <a:effectLst>
                  <a:outerShdw blurRad="38100" dist="38100" dir="2700000" algn="tl">
                    <a:srgbClr val="C0C0C0"/>
                  </a:outerShdw>
                </a:effectLst>
              </a:rPr>
              <a:t>спрос на потребительские товары и услуги (</a:t>
            </a:r>
            <a:r>
              <a:rPr lang="en-US" sz="2400" b="1" dirty="0">
                <a:solidFill>
                  <a:schemeClr val="bg1"/>
                </a:solidFill>
                <a:effectLst>
                  <a:outerShdw blurRad="38100" dist="38100" dir="2700000" algn="tl">
                    <a:srgbClr val="C0C0C0"/>
                  </a:outerShdw>
                </a:effectLst>
              </a:rPr>
              <a:t>C</a:t>
            </a:r>
            <a:r>
              <a:rPr lang="ru-RU" sz="2400" b="1" dirty="0">
                <a:solidFill>
                  <a:schemeClr val="bg1"/>
                </a:solidFill>
                <a:effectLst>
                  <a:outerShdw blurRad="38100" dist="38100" dir="2700000" algn="tl">
                    <a:srgbClr val="C0C0C0"/>
                  </a:outerShdw>
                </a:effectLst>
              </a:rPr>
              <a:t>);</a:t>
            </a:r>
          </a:p>
          <a:p>
            <a:pPr algn="just">
              <a:lnSpc>
                <a:spcPct val="90000"/>
              </a:lnSpc>
            </a:pPr>
            <a:r>
              <a:rPr lang="ru-RU" sz="2400" b="1" dirty="0">
                <a:solidFill>
                  <a:schemeClr val="bg1"/>
                </a:solidFill>
                <a:effectLst>
                  <a:outerShdw blurRad="38100" dist="38100" dir="2700000" algn="tl">
                    <a:srgbClr val="C0C0C0"/>
                  </a:outerShdw>
                </a:effectLst>
              </a:rPr>
              <a:t>спрос на инвестиционные товары (I);</a:t>
            </a:r>
          </a:p>
          <a:p>
            <a:pPr algn="just">
              <a:lnSpc>
                <a:spcPct val="90000"/>
              </a:lnSpc>
            </a:pPr>
            <a:r>
              <a:rPr lang="ru-RU" sz="2400" b="1" dirty="0">
                <a:solidFill>
                  <a:schemeClr val="bg1"/>
                </a:solidFill>
                <a:effectLst>
                  <a:outerShdw blurRad="38100" dist="38100" dir="2700000" algn="tl">
                    <a:srgbClr val="C0C0C0"/>
                  </a:outerShdw>
                </a:effectLst>
              </a:rPr>
              <a:t>спрос на товары и услуги со стороны государства (</a:t>
            </a:r>
            <a:r>
              <a:rPr lang="en-US" sz="2400" b="1" dirty="0">
                <a:solidFill>
                  <a:schemeClr val="bg1"/>
                </a:solidFill>
                <a:effectLst>
                  <a:outerShdw blurRad="38100" dist="38100" dir="2700000" algn="tl">
                    <a:srgbClr val="C0C0C0"/>
                  </a:outerShdw>
                </a:effectLst>
              </a:rPr>
              <a:t>G</a:t>
            </a:r>
            <a:r>
              <a:rPr lang="ru-RU" sz="2400" b="1" dirty="0">
                <a:solidFill>
                  <a:schemeClr val="bg1"/>
                </a:solidFill>
                <a:effectLst>
                  <a:outerShdw blurRad="38100" dist="38100" dir="2700000" algn="tl">
                    <a:srgbClr val="C0C0C0"/>
                  </a:outerShdw>
                </a:effectLst>
              </a:rPr>
              <a:t>);</a:t>
            </a:r>
          </a:p>
          <a:p>
            <a:pPr algn="just">
              <a:lnSpc>
                <a:spcPct val="90000"/>
              </a:lnSpc>
            </a:pPr>
            <a:r>
              <a:rPr lang="ru-RU" sz="2400" b="1" dirty="0">
                <a:solidFill>
                  <a:schemeClr val="bg1"/>
                </a:solidFill>
                <a:effectLst>
                  <a:outerShdw blurRad="38100" dist="38100" dir="2700000" algn="tl">
                    <a:srgbClr val="C0C0C0"/>
                  </a:outerShdw>
                </a:effectLst>
              </a:rPr>
              <a:t>чистый экспорт - разница между экспортом и импортом </a:t>
            </a:r>
            <a:r>
              <a:rPr lang="ru-RU" sz="2400" b="1" i="1" dirty="0">
                <a:solidFill>
                  <a:schemeClr val="bg1"/>
                </a:solidFill>
                <a:effectLst>
                  <a:outerShdw blurRad="38100" dist="38100" dir="2700000" algn="tl">
                    <a:srgbClr val="C0C0C0"/>
                  </a:outerShdw>
                </a:effectLst>
              </a:rPr>
              <a:t>(</a:t>
            </a:r>
            <a:r>
              <a:rPr lang="en-US" sz="2400" b="1" i="1" dirty="0">
                <a:solidFill>
                  <a:schemeClr val="bg1"/>
                </a:solidFill>
                <a:effectLst>
                  <a:outerShdw blurRad="38100" dist="38100" dir="2700000" algn="tl">
                    <a:srgbClr val="C0C0C0"/>
                  </a:outerShdw>
                </a:effectLst>
              </a:rPr>
              <a:t>NX</a:t>
            </a:r>
            <a:r>
              <a:rPr lang="ru-RU" sz="2400" b="1" i="1" dirty="0">
                <a:solidFill>
                  <a:schemeClr val="bg1"/>
                </a:solidFill>
                <a:effectLst>
                  <a:outerShdw blurRad="38100" dist="38100" dir="2700000" algn="tl">
                    <a:srgbClr val="C0C0C0"/>
                  </a:outerShdw>
                </a:effectLst>
              </a:rPr>
              <a:t>).</a:t>
            </a:r>
            <a:endParaRPr lang="ru-RU" sz="2400" b="1" dirty="0">
              <a:solidFill>
                <a:schemeClr val="bg1"/>
              </a:solidFill>
              <a:effectLst>
                <a:outerShdw blurRad="38100" dist="38100" dir="2700000" algn="tl">
                  <a:srgbClr val="C0C0C0"/>
                </a:outerShdw>
              </a:effectLst>
            </a:endParaRPr>
          </a:p>
          <a:p>
            <a:pPr algn="just">
              <a:lnSpc>
                <a:spcPct val="90000"/>
              </a:lnSpc>
            </a:pPr>
            <a:r>
              <a:rPr lang="ru-RU" sz="2400" b="1" dirty="0">
                <a:solidFill>
                  <a:schemeClr val="bg1"/>
                </a:solidFill>
                <a:effectLst>
                  <a:outerShdw blurRad="38100" dist="38100" dir="2700000" algn="tl">
                    <a:srgbClr val="C0C0C0"/>
                  </a:outerShdw>
                </a:effectLst>
              </a:rPr>
              <a:t>Таким образом, совокупный спрос можно выразить формулой:</a:t>
            </a:r>
            <a:endParaRPr lang="en-US" sz="2400" b="1" i="1" dirty="0">
              <a:solidFill>
                <a:schemeClr val="bg1"/>
              </a:solidFill>
              <a:effectLst>
                <a:outerShdw blurRad="38100" dist="38100" dir="2700000" algn="tl">
                  <a:srgbClr val="C0C0C0"/>
                </a:outerShdw>
              </a:effectLst>
            </a:endParaRPr>
          </a:p>
          <a:p>
            <a:pPr>
              <a:lnSpc>
                <a:spcPct val="90000"/>
              </a:lnSpc>
              <a:buFont typeface="Wingdings" pitchFamily="2" charset="2"/>
              <a:buNone/>
            </a:pPr>
            <a:r>
              <a:rPr lang="ru-RU" sz="2400" b="1" i="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AD</a:t>
            </a:r>
            <a:r>
              <a:rPr lang="en-US" sz="2400" b="1" dirty="0">
                <a:solidFill>
                  <a:schemeClr val="bg1"/>
                </a:solidFill>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C</a:t>
            </a:r>
            <a:r>
              <a:rPr lang="en-US" sz="2400" b="1" dirty="0">
                <a:solidFill>
                  <a:schemeClr val="bg1"/>
                </a:solidFill>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I</a:t>
            </a:r>
            <a:r>
              <a:rPr lang="ru-RU" sz="2400" b="1" dirty="0">
                <a:solidFill>
                  <a:schemeClr val="bg1"/>
                </a:solidFill>
                <a:effectLst>
                  <a:outerShdw blurRad="38100" dist="38100" dir="2700000" algn="tl">
                    <a:srgbClr val="C0C0C0"/>
                  </a:outerShdw>
                </a:effectLst>
              </a:rPr>
              <a:t> + </a:t>
            </a:r>
            <a:r>
              <a:rPr lang="en-US" sz="2400" b="1" i="1" dirty="0">
                <a:solidFill>
                  <a:schemeClr val="bg1"/>
                </a:solidFill>
                <a:effectLst>
                  <a:outerShdw blurRad="38100" dist="38100" dir="2700000" algn="tl">
                    <a:srgbClr val="C0C0C0"/>
                  </a:outerShdw>
                </a:effectLst>
              </a:rPr>
              <a:t>G</a:t>
            </a:r>
            <a:r>
              <a:rPr lang="ru-RU" sz="2400" b="1" dirty="0">
                <a:solidFill>
                  <a:schemeClr val="bg1"/>
                </a:solidFill>
                <a:effectLst>
                  <a:outerShdw blurRad="38100" dist="38100" dir="2700000" algn="tl">
                    <a:srgbClr val="C0C0C0"/>
                  </a:outerShdw>
                </a:effectLst>
              </a:rPr>
              <a:t> + </a:t>
            </a:r>
            <a:r>
              <a:rPr lang="en-US" sz="2400" b="1" i="1" dirty="0">
                <a:solidFill>
                  <a:schemeClr val="bg1"/>
                </a:solidFill>
                <a:effectLst>
                  <a:outerShdw blurRad="38100" dist="38100" dir="2700000" algn="tl">
                    <a:srgbClr val="C0C0C0"/>
                  </a:outerShdw>
                </a:effectLst>
              </a:rPr>
              <a:t>NX</a:t>
            </a:r>
            <a:r>
              <a:rPr lang="ru-RU" sz="2400" b="1" i="1" dirty="0">
                <a:solidFill>
                  <a:schemeClr val="bg1"/>
                </a:solidFill>
                <a:effectLst>
                  <a:outerShdw blurRad="38100" dist="38100" dir="2700000" algn="tl">
                    <a:srgbClr val="C0C0C0"/>
                  </a:outerShdw>
                </a:effectLst>
              </a:rPr>
              <a:t> .</a:t>
            </a:r>
            <a:r>
              <a:rPr lang="ru-RU" sz="2400" b="1" dirty="0">
                <a:solidFill>
                  <a:srgbClr val="FF0000"/>
                </a:solidFill>
                <a:effectLst>
                  <a:outerShdw blurRad="38100" dist="38100" dir="2700000" algn="tl">
                    <a:srgbClr val="C0C0C0"/>
                  </a:outerShdw>
                </a:effectLst>
              </a:rPr>
              <a:t>	</a:t>
            </a:r>
          </a:p>
        </p:txBody>
      </p:sp>
      <p:sp>
        <p:nvSpPr>
          <p:cNvPr id="20484" name="Rectangle 4"/>
          <p:cNvSpPr>
            <a:spLocks noChangeArrowheads="1"/>
          </p:cNvSpPr>
          <p:nvPr/>
        </p:nvSpPr>
        <p:spPr bwMode="auto">
          <a:xfrm>
            <a:off x="152400" y="104775"/>
            <a:ext cx="354013" cy="457200"/>
          </a:xfrm>
          <a:prstGeom prst="rect">
            <a:avLst/>
          </a:prstGeom>
          <a:solidFill>
            <a:schemeClr val="tx1"/>
          </a:solidFill>
          <a:ln w="9525">
            <a:noFill/>
            <a:miter lim="800000"/>
            <a:headEnd/>
            <a:tailEnd/>
          </a:ln>
          <a:effectLst/>
        </p:spPr>
        <p:txBody>
          <a:bodyPr wrap="none">
            <a:spAutoFit/>
          </a:bodyPr>
          <a:lstStyle/>
          <a:p>
            <a:r>
              <a:rPr lang="ru-RU" sz="2400" b="1">
                <a:solidFill>
                  <a:srgbClr val="CC0000"/>
                </a:solidFill>
                <a:effectLst>
                  <a:outerShdw blurRad="38100" dist="38100" dir="2700000" algn="tl">
                    <a:srgbClr val="C0C0C0"/>
                  </a:outerShdw>
                </a:effectLst>
              </a:rPr>
              <a:t>2</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04800" y="0"/>
            <a:ext cx="8229600" cy="715963"/>
          </a:xfrm>
        </p:spPr>
        <p:txBody>
          <a:bodyPr/>
          <a:lstStyle/>
          <a:p>
            <a:r>
              <a:rPr lang="ru-RU" sz="3200"/>
              <a:t>График </a:t>
            </a:r>
            <a:r>
              <a:rPr lang="en-US" sz="3200"/>
              <a:t>AD</a:t>
            </a:r>
            <a:r>
              <a:rPr lang="ru-RU" sz="3200"/>
              <a:t> – кривая совокупного спроса</a:t>
            </a:r>
          </a:p>
        </p:txBody>
      </p:sp>
      <p:sp>
        <p:nvSpPr>
          <p:cNvPr id="22531" name="Rectangle 3"/>
          <p:cNvSpPr>
            <a:spLocks noGrp="1" noChangeArrowheads="1"/>
          </p:cNvSpPr>
          <p:nvPr>
            <p:ph type="body" idx="1"/>
          </p:nvPr>
        </p:nvSpPr>
        <p:spPr>
          <a:xfrm>
            <a:off x="304800" y="1066800"/>
            <a:ext cx="8540750" cy="5486400"/>
          </a:xfrm>
        </p:spPr>
        <p:txBody>
          <a:bodyPr/>
          <a:lstStyle/>
          <a:p>
            <a:pPr>
              <a:buFont typeface="Wingdings" pitchFamily="2" charset="2"/>
              <a:buNone/>
            </a:pPr>
            <a:r>
              <a:rPr lang="en-US" sz="1800"/>
              <a:t>            P</a:t>
            </a:r>
            <a:r>
              <a:rPr lang="ru-RU" sz="1800"/>
              <a:t> – уровень цен (дефлятор ВВП)</a:t>
            </a:r>
          </a:p>
        </p:txBody>
      </p:sp>
      <p:sp>
        <p:nvSpPr>
          <p:cNvPr id="22532" name="Line 4"/>
          <p:cNvSpPr>
            <a:spLocks noChangeShapeType="1"/>
          </p:cNvSpPr>
          <p:nvPr/>
        </p:nvSpPr>
        <p:spPr bwMode="auto">
          <a:xfrm flipV="1">
            <a:off x="1447800" y="1066800"/>
            <a:ext cx="0" cy="3771900"/>
          </a:xfrm>
          <a:prstGeom prst="line">
            <a:avLst/>
          </a:prstGeom>
          <a:noFill/>
          <a:ln w="9525">
            <a:solidFill>
              <a:srgbClr val="000000"/>
            </a:solidFill>
            <a:round/>
            <a:headEnd/>
            <a:tailEnd type="triangle" w="med" len="med"/>
          </a:ln>
        </p:spPr>
        <p:txBody>
          <a:bodyPr/>
          <a:lstStyle/>
          <a:p>
            <a:endParaRPr lang="ru-RU"/>
          </a:p>
        </p:txBody>
      </p:sp>
      <p:sp>
        <p:nvSpPr>
          <p:cNvPr id="22533" name="Line 5"/>
          <p:cNvSpPr>
            <a:spLocks noChangeShapeType="1"/>
          </p:cNvSpPr>
          <p:nvPr/>
        </p:nvSpPr>
        <p:spPr bwMode="auto">
          <a:xfrm>
            <a:off x="1447800" y="4876800"/>
            <a:ext cx="4572000" cy="0"/>
          </a:xfrm>
          <a:prstGeom prst="line">
            <a:avLst/>
          </a:prstGeom>
          <a:noFill/>
          <a:ln w="9525">
            <a:solidFill>
              <a:schemeClr val="tx1"/>
            </a:solidFill>
            <a:round/>
            <a:headEnd/>
            <a:tailEnd type="triangle" w="med" len="med"/>
          </a:ln>
          <a:effectLst/>
        </p:spPr>
        <p:txBody>
          <a:bodyPr/>
          <a:lstStyle/>
          <a:p>
            <a:endParaRPr lang="ru-RU"/>
          </a:p>
        </p:txBody>
      </p:sp>
      <p:sp>
        <p:nvSpPr>
          <p:cNvPr id="22535" name="Freeform 7"/>
          <p:cNvSpPr>
            <a:spLocks/>
          </p:cNvSpPr>
          <p:nvPr/>
        </p:nvSpPr>
        <p:spPr bwMode="auto">
          <a:xfrm>
            <a:off x="1752600" y="1447800"/>
            <a:ext cx="3962400" cy="2984500"/>
          </a:xfrm>
          <a:custGeom>
            <a:avLst/>
            <a:gdLst/>
            <a:ahLst/>
            <a:cxnLst>
              <a:cxn ang="0">
                <a:pos x="0" y="0"/>
              </a:cxn>
              <a:cxn ang="0">
                <a:pos x="480" y="1584"/>
              </a:cxn>
              <a:cxn ang="0">
                <a:pos x="2496" y="1776"/>
              </a:cxn>
            </a:cxnLst>
            <a:rect l="0" t="0" r="r" b="b"/>
            <a:pathLst>
              <a:path w="2496" h="1880">
                <a:moveTo>
                  <a:pt x="0" y="0"/>
                </a:moveTo>
                <a:cubicBezTo>
                  <a:pt x="32" y="644"/>
                  <a:pt x="64" y="1288"/>
                  <a:pt x="480" y="1584"/>
                </a:cubicBezTo>
                <a:cubicBezTo>
                  <a:pt x="896" y="1880"/>
                  <a:pt x="2160" y="1744"/>
                  <a:pt x="2496" y="1776"/>
                </a:cubicBezTo>
              </a:path>
            </a:pathLst>
          </a:custGeom>
          <a:noFill/>
          <a:ln w="9525">
            <a:solidFill>
              <a:schemeClr val="tx1"/>
            </a:solidFill>
            <a:round/>
            <a:headEnd/>
            <a:tailEnd/>
          </a:ln>
          <a:effectLst/>
        </p:spPr>
        <p:txBody>
          <a:bodyPr/>
          <a:lstStyle/>
          <a:p>
            <a:endParaRPr lang="ru-RU"/>
          </a:p>
        </p:txBody>
      </p:sp>
      <p:sp>
        <p:nvSpPr>
          <p:cNvPr id="22541" name="Rectangle 13"/>
          <p:cNvSpPr>
            <a:spLocks noChangeArrowheads="1"/>
          </p:cNvSpPr>
          <p:nvPr/>
        </p:nvSpPr>
        <p:spPr bwMode="auto">
          <a:xfrm>
            <a:off x="4371975" y="3246438"/>
            <a:ext cx="247650" cy="366712"/>
          </a:xfrm>
          <a:prstGeom prst="rect">
            <a:avLst/>
          </a:prstGeom>
          <a:noFill/>
          <a:ln w="9525">
            <a:noFill/>
            <a:miter lim="800000"/>
            <a:headEnd/>
            <a:tailEnd/>
          </a:ln>
          <a:effectLst/>
        </p:spPr>
        <p:txBody>
          <a:bodyPr wrap="none" anchor="ctr">
            <a:spAutoFit/>
          </a:bodyPr>
          <a:lstStyle/>
          <a:p>
            <a:r>
              <a:rPr lang="en-US" sz="1800"/>
              <a:t> </a:t>
            </a:r>
          </a:p>
        </p:txBody>
      </p:sp>
      <p:sp>
        <p:nvSpPr>
          <p:cNvPr id="22542" name="Rectangle 14"/>
          <p:cNvSpPr>
            <a:spLocks noChangeArrowheads="1"/>
          </p:cNvSpPr>
          <p:nvPr/>
        </p:nvSpPr>
        <p:spPr bwMode="auto">
          <a:xfrm>
            <a:off x="4403725" y="3246438"/>
            <a:ext cx="3078163" cy="2014537"/>
          </a:xfrm>
          <a:prstGeom prst="rect">
            <a:avLst/>
          </a:prstGeom>
          <a:noFill/>
          <a:ln w="9525">
            <a:noFill/>
            <a:miter lim="800000"/>
            <a:headEnd/>
            <a:tailEnd/>
          </a:ln>
          <a:effectLst/>
        </p:spPr>
        <p:txBody>
          <a:bodyPr wrap="none">
            <a:spAutoFit/>
          </a:bodyPr>
          <a:lstStyle/>
          <a:p>
            <a:endParaRPr lang="en-US" sz="1800"/>
          </a:p>
          <a:p>
            <a:endParaRPr lang="en-US" sz="1800"/>
          </a:p>
          <a:p>
            <a:endParaRPr lang="en-US" sz="1800"/>
          </a:p>
          <a:p>
            <a:endParaRPr lang="en-US" sz="1800"/>
          </a:p>
          <a:p>
            <a:endParaRPr lang="en-US" sz="1800"/>
          </a:p>
          <a:p>
            <a:endParaRPr lang="en-US" sz="1800"/>
          </a:p>
          <a:p>
            <a:r>
              <a:rPr lang="en-US" sz="1800"/>
              <a:t>                 Y-</a:t>
            </a:r>
            <a:r>
              <a:rPr lang="ru-RU" sz="1800"/>
              <a:t>реальный ВВП</a:t>
            </a:r>
          </a:p>
        </p:txBody>
      </p:sp>
      <p:sp>
        <p:nvSpPr>
          <p:cNvPr id="22543" name="Rectangle 15"/>
          <p:cNvSpPr>
            <a:spLocks noChangeArrowheads="1"/>
          </p:cNvSpPr>
          <p:nvPr/>
        </p:nvSpPr>
        <p:spPr bwMode="auto">
          <a:xfrm>
            <a:off x="304800" y="5349875"/>
            <a:ext cx="8458200" cy="1311275"/>
          </a:xfrm>
          <a:prstGeom prst="rect">
            <a:avLst/>
          </a:prstGeom>
          <a:noFill/>
          <a:ln w="9525">
            <a:noFill/>
            <a:miter lim="800000"/>
            <a:headEnd/>
            <a:tailEnd/>
          </a:ln>
          <a:effectLst/>
        </p:spPr>
        <p:txBody>
          <a:bodyPr anchor="ctr">
            <a:spAutoFit/>
          </a:bodyPr>
          <a:lstStyle/>
          <a:p>
            <a:pPr algn="just"/>
            <a:r>
              <a:rPr lang="ru-RU" sz="2000" b="1" i="1" u="sng"/>
              <a:t>Кривая совокупного спроса</a:t>
            </a:r>
            <a:r>
              <a:rPr lang="ru-RU" sz="2000" b="1"/>
              <a:t> показывает количество Т и У, которое потребители готовы приобрести при каждом возможном уровне цен. Движение по кривой </a:t>
            </a:r>
            <a:r>
              <a:rPr lang="en-US" sz="2000" b="1" i="1"/>
              <a:t>AD</a:t>
            </a:r>
            <a:r>
              <a:rPr lang="en-US" sz="2000" b="1"/>
              <a:t> </a:t>
            </a:r>
            <a:r>
              <a:rPr lang="ru-RU" sz="2000" b="1"/>
              <a:t>отражает изменение совокупного спроса в зависимости от динамики цен.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686800" cy="865188"/>
          </a:xfrm>
        </p:spPr>
        <p:txBody>
          <a:bodyPr/>
          <a:lstStyle/>
          <a:p>
            <a:r>
              <a:rPr lang="ru-RU" sz="2800" b="1"/>
              <a:t>Причины отрицательного наклона кривой </a:t>
            </a:r>
            <a:r>
              <a:rPr lang="en-US" sz="2800" b="1"/>
              <a:t>AD</a:t>
            </a:r>
            <a:endParaRPr lang="ru-RU" sz="2800" b="1"/>
          </a:p>
        </p:txBody>
      </p:sp>
      <p:sp>
        <p:nvSpPr>
          <p:cNvPr id="27651" name="Rectangle 3"/>
          <p:cNvSpPr>
            <a:spLocks noGrp="1" noChangeArrowheads="1"/>
          </p:cNvSpPr>
          <p:nvPr>
            <p:ph type="body" idx="1"/>
          </p:nvPr>
        </p:nvSpPr>
        <p:spPr>
          <a:xfrm>
            <a:off x="228600" y="1066800"/>
            <a:ext cx="8763000" cy="3810000"/>
          </a:xfrm>
        </p:spPr>
        <p:txBody>
          <a:bodyPr/>
          <a:lstStyle/>
          <a:p>
            <a:pPr algn="just">
              <a:buFont typeface="Wingdings" pitchFamily="2" charset="2"/>
              <a:buNone/>
            </a:pPr>
            <a:r>
              <a:rPr lang="ru-RU" sz="2400"/>
              <a:t>Между уровнем цен и объемом совокупного выпуска существует обратная зависимость вследствие трех причин:</a:t>
            </a:r>
          </a:p>
          <a:p>
            <a:pPr algn="just">
              <a:buFont typeface="Wingdings" pitchFamily="2" charset="2"/>
              <a:buNone/>
            </a:pPr>
            <a:endParaRPr lang="ru-RU" sz="2400"/>
          </a:p>
          <a:p>
            <a:pPr algn="just">
              <a:buFont typeface="Wingdings" pitchFamily="2" charset="2"/>
              <a:buNone/>
            </a:pPr>
            <a:r>
              <a:rPr lang="ru-RU" sz="2400"/>
              <a:t>- </a:t>
            </a:r>
            <a:r>
              <a:rPr lang="ru-RU" sz="2400" b="1"/>
              <a:t>Эффект Кейнса</a:t>
            </a:r>
            <a:r>
              <a:rPr lang="ru-RU" sz="2400"/>
              <a:t> (эффект процентных ставок) -  с ростом цен растет спрос на деньги, при неизменном предложении денег растет ставка процента, сокращается объем инвестиций, потребление и совокупный спрос </a:t>
            </a:r>
          </a:p>
          <a:p>
            <a:pPr algn="just">
              <a:buFont typeface="Wingdings" pitchFamily="2" charset="2"/>
              <a:buNone/>
            </a:pPr>
            <a:r>
              <a:rPr lang="ru-RU" sz="2400"/>
              <a:t>                                </a:t>
            </a:r>
            <a:endParaRPr lang="ru-RU" sz="2400">
              <a:solidFill>
                <a:srgbClr val="CC0000"/>
              </a:solidFill>
              <a:cs typeface="Arial" charset="0"/>
            </a:endParaRPr>
          </a:p>
        </p:txBody>
      </p:sp>
      <p:sp>
        <p:nvSpPr>
          <p:cNvPr id="27652" name="Rectangle 4"/>
          <p:cNvSpPr>
            <a:spLocks noChangeArrowheads="1"/>
          </p:cNvSpPr>
          <p:nvPr/>
        </p:nvSpPr>
        <p:spPr bwMode="auto">
          <a:xfrm>
            <a:off x="3276600" y="5159375"/>
            <a:ext cx="5516563" cy="519113"/>
          </a:xfrm>
          <a:prstGeom prst="rect">
            <a:avLst/>
          </a:prstGeom>
          <a:solidFill>
            <a:schemeClr val="tx1"/>
          </a:solidFill>
          <a:ln w="9525">
            <a:noFill/>
            <a:miter lim="800000"/>
            <a:headEnd/>
            <a:tailEnd/>
          </a:ln>
          <a:effectLst/>
        </p:spPr>
        <p:txBody>
          <a:bodyPr wrap="none">
            <a:spAutoFit/>
          </a:bodyPr>
          <a:lstStyle/>
          <a:p>
            <a:pPr>
              <a:spcBef>
                <a:spcPct val="20000"/>
              </a:spcBef>
              <a:buClr>
                <a:schemeClr val="hlink"/>
              </a:buClr>
              <a:buSzPct val="80000"/>
              <a:buFont typeface="Wingdings" pitchFamily="2" charset="2"/>
              <a:buNone/>
            </a:pPr>
            <a:r>
              <a:rPr lang="ru-RU" sz="2800">
                <a:solidFill>
                  <a:srgbClr val="CC0000"/>
                </a:solidFill>
                <a:effectLst>
                  <a:outerShdw blurRad="38100" dist="38100" dir="2700000" algn="tl">
                    <a:srgbClr val="C0C0C0"/>
                  </a:outerShdw>
                </a:effectLst>
              </a:rPr>
              <a:t>Р↑ →М</a:t>
            </a:r>
            <a:r>
              <a:rPr lang="en-US" sz="2800">
                <a:solidFill>
                  <a:srgbClr val="CC0000"/>
                </a:solidFill>
                <a:effectLst>
                  <a:outerShdw blurRad="38100" dist="38100" dir="2700000" algn="tl">
                    <a:srgbClr val="C0C0C0"/>
                  </a:outerShdw>
                </a:effectLst>
              </a:rPr>
              <a:t>d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r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 I</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C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AD</a:t>
            </a:r>
            <a:r>
              <a:rPr lang="ru-RU" sz="2800">
                <a:solidFill>
                  <a:srgbClr val="CC0000"/>
                </a:solidFill>
                <a:effectLst>
                  <a:outerShdw blurRad="38100" dist="38100" dir="2700000" algn="tl">
                    <a:srgbClr val="C0C0C0"/>
                  </a:outerShdw>
                </a:effectLst>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228600" y="3048000"/>
            <a:ext cx="8229600" cy="1917700"/>
          </a:xfrm>
          <a:prstGeom prst="rect">
            <a:avLst/>
          </a:prstGeom>
          <a:noFill/>
          <a:ln w="9525">
            <a:noFill/>
            <a:miter lim="800000"/>
            <a:headEnd/>
            <a:tailEnd/>
          </a:ln>
          <a:effectLst/>
        </p:spPr>
        <p:txBody>
          <a:bodyPr>
            <a:spAutoFit/>
          </a:bodyPr>
          <a:lstStyle/>
          <a:p>
            <a:pPr algn="just"/>
            <a:r>
              <a:rPr lang="ru-RU" sz="2400" b="1">
                <a:effectLst>
                  <a:outerShdw blurRad="38100" dist="38100" dir="2700000" algn="tl">
                    <a:srgbClr val="000000"/>
                  </a:outerShdw>
                </a:effectLst>
              </a:rPr>
              <a:t>Эффект импортных закупок</a:t>
            </a:r>
            <a:r>
              <a:rPr lang="ru-RU" sz="2400">
                <a:effectLst>
                  <a:outerShdw blurRad="38100" dist="38100" dir="2700000" algn="tl">
                    <a:srgbClr val="000000"/>
                  </a:outerShdw>
                </a:effectLst>
              </a:rPr>
              <a:t> – повышение уровня цен приводит к увеличению импорта(при неизменных ценах на импорт) и уменьшению экспорта, т.е сокращению  чистого экспорта и объема совокупного спроса</a:t>
            </a:r>
          </a:p>
          <a:p>
            <a:r>
              <a:rPr lang="ru-RU" sz="2400">
                <a:effectLst>
                  <a:outerShdw blurRad="38100" dist="38100" dir="2700000" algn="tl">
                    <a:srgbClr val="000000"/>
                  </a:outerShdw>
                </a:effectLst>
              </a:rPr>
              <a:t>                                             </a:t>
            </a:r>
          </a:p>
        </p:txBody>
      </p:sp>
      <p:sp>
        <p:nvSpPr>
          <p:cNvPr id="44039" name="Rectangle 7"/>
          <p:cNvSpPr>
            <a:spLocks noChangeArrowheads="1"/>
          </p:cNvSpPr>
          <p:nvPr/>
        </p:nvSpPr>
        <p:spPr bwMode="auto">
          <a:xfrm>
            <a:off x="152400" y="381000"/>
            <a:ext cx="8839200" cy="1187450"/>
          </a:xfrm>
          <a:prstGeom prst="rect">
            <a:avLst/>
          </a:prstGeom>
          <a:noFill/>
          <a:ln w="9525">
            <a:noFill/>
            <a:miter lim="800000"/>
            <a:headEnd/>
            <a:tailEnd/>
          </a:ln>
          <a:effectLst/>
        </p:spPr>
        <p:txBody>
          <a:bodyPr>
            <a:spAutoFit/>
          </a:bodyPr>
          <a:lstStyle/>
          <a:p>
            <a:pPr algn="just"/>
            <a:r>
              <a:rPr lang="ru-RU" sz="2400" b="1">
                <a:effectLst>
                  <a:outerShdw blurRad="38100" dist="38100" dir="2700000" algn="tl">
                    <a:srgbClr val="000000"/>
                  </a:outerShdw>
                </a:effectLst>
              </a:rPr>
              <a:t>Эффект Пигу</a:t>
            </a:r>
            <a:r>
              <a:rPr lang="ru-RU" sz="2400">
                <a:effectLst>
                  <a:outerShdw blurRad="38100" dist="38100" dir="2700000" algn="tl">
                    <a:srgbClr val="000000"/>
                  </a:outerShdw>
                </a:effectLst>
              </a:rPr>
              <a:t> (богатства) – с ростом цен снижается покупательная способность активов, снижается потребление и объем совокупного спроса</a:t>
            </a:r>
          </a:p>
        </p:txBody>
      </p:sp>
      <p:sp>
        <p:nvSpPr>
          <p:cNvPr id="44040" name="Rectangle 8"/>
          <p:cNvSpPr>
            <a:spLocks noChangeArrowheads="1"/>
          </p:cNvSpPr>
          <p:nvPr/>
        </p:nvSpPr>
        <p:spPr bwMode="auto">
          <a:xfrm>
            <a:off x="533400" y="2057400"/>
            <a:ext cx="8215313" cy="519113"/>
          </a:xfrm>
          <a:prstGeom prst="rect">
            <a:avLst/>
          </a:prstGeom>
          <a:solidFill>
            <a:schemeClr val="tx1"/>
          </a:solidFill>
          <a:ln w="9525">
            <a:noFill/>
            <a:miter lim="800000"/>
            <a:headEnd/>
            <a:tailEnd/>
          </a:ln>
          <a:effectLst/>
        </p:spPr>
        <p:txBody>
          <a:bodyPr wrap="none">
            <a:spAutoFit/>
          </a:bodyPr>
          <a:lstStyle/>
          <a:p>
            <a:r>
              <a:rPr lang="ru-RU" sz="2800">
                <a:solidFill>
                  <a:srgbClr val="CC0000"/>
                </a:solidFill>
                <a:effectLst>
                  <a:outerShdw blurRad="38100" dist="38100" dir="2700000" algn="tl">
                    <a:srgbClr val="C0C0C0"/>
                  </a:outerShdw>
                </a:effectLst>
              </a:rPr>
              <a:t>Р↑ →реальная стоимость активов↓ → </a:t>
            </a:r>
            <a:r>
              <a:rPr lang="en-US" sz="2800">
                <a:solidFill>
                  <a:srgbClr val="CC0000"/>
                </a:solidFill>
                <a:effectLst>
                  <a:outerShdw blurRad="38100" dist="38100" dir="2700000" algn="tl">
                    <a:srgbClr val="C0C0C0"/>
                  </a:outerShdw>
                </a:effectLst>
              </a:rPr>
              <a:t>C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AD</a:t>
            </a:r>
            <a:r>
              <a:rPr lang="ru-RU" sz="2800">
                <a:solidFill>
                  <a:srgbClr val="CC0000"/>
                </a:solidFill>
                <a:effectLst>
                  <a:outerShdw blurRad="38100" dist="38100" dir="2700000" algn="tl">
                    <a:srgbClr val="C0C0C0"/>
                  </a:outerShdw>
                </a:effectLst>
              </a:rPr>
              <a:t>↓</a:t>
            </a:r>
          </a:p>
        </p:txBody>
      </p:sp>
      <p:sp>
        <p:nvSpPr>
          <p:cNvPr id="44041" name="Rectangle 9"/>
          <p:cNvSpPr>
            <a:spLocks noChangeArrowheads="1"/>
          </p:cNvSpPr>
          <p:nvPr/>
        </p:nvSpPr>
        <p:spPr bwMode="auto">
          <a:xfrm>
            <a:off x="5157788" y="5137150"/>
            <a:ext cx="2987675" cy="519113"/>
          </a:xfrm>
          <a:prstGeom prst="rect">
            <a:avLst/>
          </a:prstGeom>
          <a:solidFill>
            <a:schemeClr val="tx1"/>
          </a:solidFill>
          <a:ln w="9525">
            <a:noFill/>
            <a:miter lim="800000"/>
            <a:headEnd/>
            <a:tailEnd/>
          </a:ln>
          <a:effectLst/>
        </p:spPr>
        <p:txBody>
          <a:bodyPr wrap="none">
            <a:spAutoFit/>
          </a:bodyPr>
          <a:lstStyle/>
          <a:p>
            <a:r>
              <a:rPr lang="ru-RU" sz="2800">
                <a:solidFill>
                  <a:srgbClr val="CC0000"/>
                </a:solidFill>
                <a:effectLst>
                  <a:outerShdw blurRad="38100" dist="38100" dir="2700000" algn="tl">
                    <a:srgbClr val="C0C0C0"/>
                  </a:outerShdw>
                </a:effectLst>
              </a:rPr>
              <a:t>Р↑ → </a:t>
            </a:r>
            <a:r>
              <a:rPr lang="en-US" sz="2800">
                <a:solidFill>
                  <a:srgbClr val="CC0000"/>
                </a:solidFill>
                <a:effectLst>
                  <a:outerShdw blurRad="38100" dist="38100" dir="2700000" algn="tl">
                    <a:srgbClr val="C0C0C0"/>
                  </a:outerShdw>
                </a:effectLst>
              </a:rPr>
              <a:t>Xn</a:t>
            </a:r>
            <a:r>
              <a:rPr lang="ru-RU" sz="2800">
                <a:solidFill>
                  <a:srgbClr val="CC0000"/>
                </a:solidFill>
                <a:effectLst>
                  <a:outerShdw blurRad="38100" dist="38100" dir="2700000" algn="tl">
                    <a:srgbClr val="C0C0C0"/>
                  </a:outerShdw>
                </a:effectLst>
              </a:rPr>
              <a:t>↓ → </a:t>
            </a:r>
            <a:r>
              <a:rPr lang="en-US" sz="2800">
                <a:solidFill>
                  <a:srgbClr val="CC0000"/>
                </a:solidFill>
                <a:effectLst>
                  <a:outerShdw blurRad="38100" dist="38100" dir="2700000" algn="tl">
                    <a:srgbClr val="C0C0C0"/>
                  </a:outerShdw>
                </a:effectLst>
              </a:rPr>
              <a:t>AD</a:t>
            </a:r>
            <a:r>
              <a:rPr lang="ru-RU" sz="2800">
                <a:solidFill>
                  <a:srgbClr val="CC0000"/>
                </a:solidFill>
                <a:effectLst>
                  <a:outerShdw blurRad="38100" dist="38100" dir="2700000" algn="tl">
                    <a:srgbClr val="C0C0C0"/>
                  </a:outerShdw>
                </a:effectLst>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 y="152400"/>
            <a:ext cx="8991600" cy="762000"/>
          </a:xfrm>
          <a:solidFill>
            <a:schemeClr val="tx1"/>
          </a:solidFill>
        </p:spPr>
        <p:txBody>
          <a:bodyPr/>
          <a:lstStyle/>
          <a:p>
            <a:pPr algn="just">
              <a:lnSpc>
                <a:spcPct val="60000"/>
              </a:lnSpc>
            </a:pPr>
            <a:r>
              <a:rPr lang="ru-RU" sz="2000" b="1" dirty="0">
                <a:solidFill>
                  <a:schemeClr val="bg1"/>
                </a:solidFill>
                <a:effectLst>
                  <a:outerShdw blurRad="38100" dist="38100" dir="2700000" algn="tl">
                    <a:srgbClr val="C0C0C0"/>
                  </a:outerShdw>
                </a:effectLst>
              </a:rPr>
              <a:t>Наряду с ценовыми на совокупный спрос оказывают влияние неценовые факторы, которые  приводит к смещению кривой </a:t>
            </a:r>
            <a:r>
              <a:rPr lang="en-US" sz="2000" b="1" i="1" dirty="0">
                <a:solidFill>
                  <a:schemeClr val="bg1"/>
                </a:solidFill>
                <a:effectLst>
                  <a:outerShdw blurRad="38100" dist="38100" dir="2700000" algn="tl">
                    <a:srgbClr val="C0C0C0"/>
                  </a:outerShdw>
                </a:effectLst>
              </a:rPr>
              <a:t>AD</a:t>
            </a:r>
            <a:r>
              <a:rPr lang="en-US" sz="2000" b="1" dirty="0">
                <a:solidFill>
                  <a:schemeClr val="bg1"/>
                </a:solidFill>
                <a:effectLst>
                  <a:outerShdw blurRad="38100" dist="38100" dir="2700000" algn="tl">
                    <a:srgbClr val="C0C0C0"/>
                  </a:outerShdw>
                </a:effectLst>
              </a:rPr>
              <a:t> </a:t>
            </a:r>
            <a:r>
              <a:rPr lang="ru-RU" sz="2000" b="1" dirty="0">
                <a:solidFill>
                  <a:schemeClr val="bg1"/>
                </a:solidFill>
                <a:effectLst>
                  <a:outerShdw blurRad="38100" dist="38100" dir="2700000" algn="tl">
                    <a:srgbClr val="C0C0C0"/>
                  </a:outerShdw>
                </a:effectLst>
              </a:rPr>
              <a:t>вправо или влево..</a:t>
            </a:r>
            <a:r>
              <a:rPr lang="ru-RU" sz="2400" b="1" dirty="0">
                <a:solidFill>
                  <a:schemeClr val="bg1"/>
                </a:solidFill>
                <a:effectLst>
                  <a:outerShdw blurRad="38100" dist="38100" dir="2700000" algn="tl">
                    <a:srgbClr val="C0C0C0"/>
                  </a:outerShdw>
                </a:effectLst>
              </a:rPr>
              <a:t> </a:t>
            </a:r>
          </a:p>
        </p:txBody>
      </p:sp>
      <p:pic>
        <p:nvPicPr>
          <p:cNvPr id="31755" name="Picture 11"/>
          <p:cNvPicPr>
            <a:picLocks noChangeAspect="1" noChangeArrowheads="1"/>
          </p:cNvPicPr>
          <p:nvPr/>
        </p:nvPicPr>
        <p:blipFill>
          <a:blip r:embed="rId2"/>
          <a:srcRect/>
          <a:stretch>
            <a:fillRect/>
          </a:stretch>
        </p:blipFill>
        <p:spPr bwMode="auto">
          <a:xfrm>
            <a:off x="1676400" y="1066800"/>
            <a:ext cx="6096000" cy="2362200"/>
          </a:xfrm>
          <a:prstGeom prst="rect">
            <a:avLst/>
          </a:prstGeom>
          <a:noFill/>
          <a:ln w="9525">
            <a:noFill/>
            <a:miter lim="800000"/>
            <a:headEnd/>
            <a:tailEnd/>
          </a:ln>
        </p:spPr>
      </p:pic>
      <p:sp>
        <p:nvSpPr>
          <p:cNvPr id="31756" name="Rectangle 12"/>
          <p:cNvSpPr>
            <a:spLocks noChangeArrowheads="1"/>
          </p:cNvSpPr>
          <p:nvPr/>
        </p:nvSpPr>
        <p:spPr bwMode="auto">
          <a:xfrm>
            <a:off x="152400" y="3200400"/>
            <a:ext cx="8686800" cy="3749675"/>
          </a:xfrm>
          <a:prstGeom prst="rect">
            <a:avLst/>
          </a:prstGeom>
          <a:solidFill>
            <a:schemeClr val="bg1"/>
          </a:solidFill>
          <a:ln w="9525">
            <a:noFill/>
            <a:miter lim="800000"/>
            <a:headEnd/>
            <a:tailEnd/>
          </a:ln>
          <a:effectLst/>
        </p:spPr>
        <p:txBody>
          <a:bodyPr anchor="ctr">
            <a:spAutoFit/>
          </a:bodyPr>
          <a:lstStyle/>
          <a:p>
            <a:pPr algn="just">
              <a:tabLst>
                <a:tab pos="374650" algn="l"/>
              </a:tabLst>
            </a:pPr>
            <a:r>
              <a:rPr lang="ru-RU" sz="2000" dirty="0">
                <a:solidFill>
                  <a:srgbClr val="000000"/>
                </a:solidFill>
              </a:rPr>
              <a:t>К неценовым факторам совокупного спроса относятся:</a:t>
            </a:r>
          </a:p>
          <a:p>
            <a:pPr algn="just">
              <a:buFont typeface="Wingdings" pitchFamily="2" charset="2"/>
              <a:buChar char="v"/>
              <a:tabLst>
                <a:tab pos="374650" algn="l"/>
              </a:tabLst>
            </a:pPr>
            <a:r>
              <a:rPr lang="ru-RU" sz="2000" dirty="0">
                <a:solidFill>
                  <a:srgbClr val="000000"/>
                </a:solidFill>
              </a:rPr>
              <a:t>предложение денег М и скорость их обращения V (что следует из уравнения количественной теории денег);</a:t>
            </a:r>
          </a:p>
          <a:p>
            <a:pPr algn="just">
              <a:buFont typeface="Wingdings" pitchFamily="2" charset="2"/>
              <a:buChar char="v"/>
              <a:tabLst>
                <a:tab pos="374650" algn="l"/>
              </a:tabLst>
            </a:pPr>
            <a:r>
              <a:rPr lang="ru-RU" sz="2000" dirty="0">
                <a:solidFill>
                  <a:srgbClr val="000000"/>
                </a:solidFill>
              </a:rPr>
              <a:t>факторы, влияющие на потребительские расходы домохозяйств: благосостояние потребителей, налоги, ожидания;</a:t>
            </a:r>
          </a:p>
          <a:p>
            <a:pPr algn="just">
              <a:buFont typeface="Wingdings" pitchFamily="2" charset="2"/>
              <a:buChar char="v"/>
              <a:tabLst>
                <a:tab pos="374650" algn="l"/>
              </a:tabLst>
            </a:pPr>
            <a:r>
              <a:rPr lang="ru-RU" sz="2000" dirty="0">
                <a:solidFill>
                  <a:srgbClr val="000000"/>
                </a:solidFill>
              </a:rPr>
              <a:t>факторы, воздействующие на инвестиционные расходы фирм: процентные ставки, льготное кредитование, возможности получения субсидий</a:t>
            </a:r>
          </a:p>
          <a:p>
            <a:pPr algn="just">
              <a:buFont typeface="Wingdings" pitchFamily="2" charset="2"/>
              <a:buChar char="v"/>
              <a:tabLst>
                <a:tab pos="374650" algn="l"/>
              </a:tabLst>
            </a:pPr>
            <a:r>
              <a:rPr lang="ru-RU" sz="2000" dirty="0">
                <a:solidFill>
                  <a:srgbClr val="000000"/>
                </a:solidFill>
              </a:rPr>
              <a:t>государственная политика, определяющая государственные расходы </a:t>
            </a:r>
          </a:p>
          <a:p>
            <a:pPr algn="just">
              <a:buFont typeface="Wingdings" pitchFamily="2" charset="2"/>
              <a:buChar char="v"/>
              <a:tabLst>
                <a:tab pos="374650" algn="l"/>
              </a:tabLst>
            </a:pPr>
            <a:r>
              <a:rPr lang="ru-RU" sz="2000" dirty="0">
                <a:solidFill>
                  <a:srgbClr val="000000"/>
                </a:solidFill>
              </a:rPr>
              <a:t>условия на внешних рынках, влияющие на чистый экспорт: колебания курсов валют, цен на мировом рынке.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0" y="0"/>
            <a:ext cx="8915400" cy="5745163"/>
          </a:xfrm>
        </p:spPr>
        <p:txBody>
          <a:bodyPr/>
          <a:lstStyle/>
          <a:p>
            <a:pPr algn="ctr">
              <a:buFont typeface="Wingdings" pitchFamily="2" charset="2"/>
              <a:buNone/>
            </a:pPr>
            <a:r>
              <a:rPr lang="ru-RU">
                <a:solidFill>
                  <a:srgbClr val="CC0000"/>
                </a:solidFill>
              </a:rPr>
              <a:t>Совокупное предложение, кривая </a:t>
            </a:r>
            <a:r>
              <a:rPr lang="en-US">
                <a:solidFill>
                  <a:srgbClr val="CC0000"/>
                </a:solidFill>
              </a:rPr>
              <a:t>AS</a:t>
            </a:r>
            <a:r>
              <a:rPr lang="ru-RU">
                <a:solidFill>
                  <a:srgbClr val="CC0000"/>
                </a:solidFill>
              </a:rPr>
              <a:t>, неценовые факторы</a:t>
            </a:r>
          </a:p>
          <a:p>
            <a:pPr algn="just"/>
            <a:r>
              <a:rPr lang="ru-RU" b="1"/>
              <a:t>Совокупное предложение </a:t>
            </a:r>
            <a:r>
              <a:rPr lang="ru-RU"/>
              <a:t>(</a:t>
            </a:r>
            <a:r>
              <a:rPr lang="en-US"/>
              <a:t>AS </a:t>
            </a:r>
            <a:r>
              <a:rPr lang="ru-RU"/>
              <a:t>- </a:t>
            </a:r>
            <a:r>
              <a:rPr lang="en-US"/>
              <a:t>aggregate supply</a:t>
            </a:r>
            <a:r>
              <a:rPr lang="ru-RU"/>
              <a:t>) - вся конечная продукция (в стоимостном выражении), произведенная (предложенная) в обществе.</a:t>
            </a:r>
          </a:p>
          <a:p>
            <a:pPr algn="just"/>
            <a:r>
              <a:rPr lang="ru-RU" sz="3300"/>
              <a:t>- </a:t>
            </a:r>
            <a:r>
              <a:rPr lang="ru-RU" b="1"/>
              <a:t>Кривая совокупного предложения</a:t>
            </a:r>
            <a:r>
              <a:rPr lang="ru-RU"/>
              <a:t> показывает зависимость общего объема предложения от общего уровня цен в экономике. </a:t>
            </a:r>
          </a:p>
          <a:p>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7813"/>
            <a:ext cx="8229600" cy="712787"/>
          </a:xfrm>
        </p:spPr>
        <p:txBody>
          <a:bodyPr/>
          <a:lstStyle/>
          <a:p>
            <a:r>
              <a:rPr lang="ru-RU" sz="3000"/>
              <a:t>Кривая совокупного предложения - </a:t>
            </a:r>
            <a:r>
              <a:rPr lang="en-US" sz="3000"/>
              <a:t>AS</a:t>
            </a:r>
            <a:endParaRPr lang="ru-RU" sz="3000"/>
          </a:p>
        </p:txBody>
      </p:sp>
      <p:sp>
        <p:nvSpPr>
          <p:cNvPr id="32771" name="Rectangle 3"/>
          <p:cNvSpPr>
            <a:spLocks noGrp="1" noChangeArrowheads="1"/>
          </p:cNvSpPr>
          <p:nvPr>
            <p:ph type="body" idx="1"/>
          </p:nvPr>
        </p:nvSpPr>
        <p:spPr>
          <a:xfrm>
            <a:off x="457200" y="914400"/>
            <a:ext cx="8229600" cy="5943600"/>
          </a:xfrm>
        </p:spPr>
        <p:txBody>
          <a:bodyPr/>
          <a:lstStyle/>
          <a:p>
            <a:r>
              <a:rPr lang="en-US" sz="2500"/>
              <a:t>1) </a:t>
            </a:r>
            <a:r>
              <a:rPr lang="ru-RU" sz="2500"/>
              <a:t>в краткосрочном периоде (при фиксированных ценах) – это прямая, параллельная оси </a:t>
            </a:r>
            <a:r>
              <a:rPr lang="en-US" sz="2500"/>
              <a:t>Y</a:t>
            </a:r>
            <a:endParaRPr lang="ru-RU" sz="2500"/>
          </a:p>
          <a:p>
            <a:endParaRPr lang="ru-RU" sz="2500"/>
          </a:p>
          <a:p>
            <a:endParaRPr lang="ru-RU" sz="2500"/>
          </a:p>
          <a:p>
            <a:endParaRPr lang="ru-RU" sz="2500"/>
          </a:p>
          <a:p>
            <a:endParaRPr lang="ru-RU" sz="2500"/>
          </a:p>
          <a:p>
            <a:pPr>
              <a:buFont typeface="Wingdings" pitchFamily="2" charset="2"/>
              <a:buNone/>
            </a:pPr>
            <a:r>
              <a:rPr lang="ru-RU" sz="2500"/>
              <a:t>2) в долгосрочном периоде (при гибких ценах) – прямая, параллельная оси Р, отсекающая на оси </a:t>
            </a:r>
            <a:r>
              <a:rPr lang="en-US" sz="2500"/>
              <a:t>Y</a:t>
            </a:r>
            <a:r>
              <a:rPr lang="ru-RU" sz="2500"/>
              <a:t> отрезок, равный потенциальному ВВП</a:t>
            </a:r>
          </a:p>
          <a:p>
            <a:pPr>
              <a:buFont typeface="Wingdings" pitchFamily="2" charset="2"/>
              <a:buNone/>
            </a:pPr>
            <a:r>
              <a:rPr lang="ru-RU" sz="1800"/>
              <a:t>                           Р</a:t>
            </a:r>
          </a:p>
          <a:p>
            <a:endParaRPr lang="ru-RU" sz="2500"/>
          </a:p>
          <a:p>
            <a:endParaRPr lang="ru-RU" sz="2500"/>
          </a:p>
          <a:p>
            <a:endParaRPr lang="ru-RU" sz="2500"/>
          </a:p>
          <a:p>
            <a:pPr>
              <a:spcBef>
                <a:spcPct val="0"/>
              </a:spcBef>
              <a:buClrTx/>
              <a:buSzTx/>
              <a:buFontTx/>
              <a:buNone/>
            </a:pPr>
            <a:r>
              <a:rPr lang="ru-RU" sz="1800">
                <a:effectLst/>
              </a:rPr>
              <a:t>                                                          </a:t>
            </a:r>
            <a:r>
              <a:rPr lang="en-US" sz="1800">
                <a:effectLst/>
              </a:rPr>
              <a:t>Y</a:t>
            </a:r>
            <a:endParaRPr lang="ru-RU" sz="2500"/>
          </a:p>
        </p:txBody>
      </p:sp>
      <p:sp>
        <p:nvSpPr>
          <p:cNvPr id="32772" name="Line 4"/>
          <p:cNvSpPr>
            <a:spLocks noChangeShapeType="1"/>
          </p:cNvSpPr>
          <p:nvPr/>
        </p:nvSpPr>
        <p:spPr bwMode="auto">
          <a:xfrm flipV="1">
            <a:off x="2438400" y="1676400"/>
            <a:ext cx="0" cy="2057400"/>
          </a:xfrm>
          <a:prstGeom prst="line">
            <a:avLst/>
          </a:prstGeom>
          <a:noFill/>
          <a:ln w="9525">
            <a:solidFill>
              <a:schemeClr val="tx1"/>
            </a:solidFill>
            <a:round/>
            <a:headEnd/>
            <a:tailEnd type="triangle" w="med" len="med"/>
          </a:ln>
          <a:effectLst/>
        </p:spPr>
        <p:txBody>
          <a:bodyPr/>
          <a:lstStyle/>
          <a:p>
            <a:endParaRPr lang="ru-RU"/>
          </a:p>
        </p:txBody>
      </p:sp>
      <p:sp>
        <p:nvSpPr>
          <p:cNvPr id="32773" name="Line 5"/>
          <p:cNvSpPr>
            <a:spLocks noChangeShapeType="1"/>
          </p:cNvSpPr>
          <p:nvPr/>
        </p:nvSpPr>
        <p:spPr bwMode="auto">
          <a:xfrm>
            <a:off x="2438400" y="3733800"/>
            <a:ext cx="2438400" cy="0"/>
          </a:xfrm>
          <a:prstGeom prst="line">
            <a:avLst/>
          </a:prstGeom>
          <a:noFill/>
          <a:ln w="9525">
            <a:solidFill>
              <a:schemeClr val="tx1"/>
            </a:solidFill>
            <a:round/>
            <a:headEnd/>
            <a:tailEnd type="triangle" w="med" len="med"/>
          </a:ln>
          <a:effectLst/>
        </p:spPr>
        <p:txBody>
          <a:bodyPr/>
          <a:lstStyle/>
          <a:p>
            <a:endParaRPr lang="ru-RU"/>
          </a:p>
        </p:txBody>
      </p:sp>
      <p:sp>
        <p:nvSpPr>
          <p:cNvPr id="32774" name="Line 6"/>
          <p:cNvSpPr>
            <a:spLocks noChangeShapeType="1"/>
          </p:cNvSpPr>
          <p:nvPr/>
        </p:nvSpPr>
        <p:spPr bwMode="auto">
          <a:xfrm>
            <a:off x="2438400" y="2895600"/>
            <a:ext cx="2362200" cy="0"/>
          </a:xfrm>
          <a:prstGeom prst="line">
            <a:avLst/>
          </a:prstGeom>
          <a:noFill/>
          <a:ln w="9525">
            <a:solidFill>
              <a:schemeClr val="tx1"/>
            </a:solidFill>
            <a:round/>
            <a:headEnd/>
            <a:tailEnd/>
          </a:ln>
          <a:effectLst/>
        </p:spPr>
        <p:txBody>
          <a:bodyPr/>
          <a:lstStyle/>
          <a:p>
            <a:endParaRPr lang="ru-RU"/>
          </a:p>
        </p:txBody>
      </p:sp>
      <p:sp>
        <p:nvSpPr>
          <p:cNvPr id="32775" name="Rectangle 7"/>
          <p:cNvSpPr>
            <a:spLocks noChangeArrowheads="1"/>
          </p:cNvSpPr>
          <p:nvPr/>
        </p:nvSpPr>
        <p:spPr bwMode="auto">
          <a:xfrm>
            <a:off x="2133600" y="1752600"/>
            <a:ext cx="3714750" cy="366713"/>
          </a:xfrm>
          <a:prstGeom prst="rect">
            <a:avLst/>
          </a:prstGeom>
          <a:noFill/>
          <a:ln w="9525">
            <a:noFill/>
            <a:miter lim="800000"/>
            <a:headEnd/>
            <a:tailEnd/>
          </a:ln>
          <a:effectLst/>
        </p:spPr>
        <p:txBody>
          <a:bodyPr>
            <a:spAutoFit/>
          </a:bodyPr>
          <a:lstStyle/>
          <a:p>
            <a:pPr>
              <a:spcBef>
                <a:spcPct val="20000"/>
              </a:spcBef>
              <a:buClr>
                <a:schemeClr val="hlink"/>
              </a:buClr>
              <a:buSzPct val="80000"/>
              <a:buFont typeface="Wingdings" pitchFamily="2" charset="2"/>
              <a:buNone/>
            </a:pPr>
            <a:r>
              <a:rPr lang="en-US" sz="1800">
                <a:effectLst>
                  <a:outerShdw blurRad="38100" dist="38100" dir="2700000" algn="tl">
                    <a:srgbClr val="000000"/>
                  </a:outerShdw>
                </a:effectLst>
              </a:rPr>
              <a:t>P</a:t>
            </a:r>
            <a:r>
              <a:rPr lang="ru-RU" sz="1800">
                <a:effectLst>
                  <a:outerShdw blurRad="38100" dist="38100" dir="2700000" algn="tl">
                    <a:srgbClr val="000000"/>
                  </a:outerShdw>
                </a:effectLst>
              </a:rPr>
              <a:t> – уровень цен (дефлятор ВВП)</a:t>
            </a:r>
          </a:p>
        </p:txBody>
      </p:sp>
      <p:sp>
        <p:nvSpPr>
          <p:cNvPr id="32776" name="Rectangle 8"/>
          <p:cNvSpPr>
            <a:spLocks noChangeArrowheads="1"/>
          </p:cNvSpPr>
          <p:nvPr/>
        </p:nvSpPr>
        <p:spPr bwMode="auto">
          <a:xfrm>
            <a:off x="4343400" y="3200400"/>
            <a:ext cx="1998663" cy="366713"/>
          </a:xfrm>
          <a:prstGeom prst="rect">
            <a:avLst/>
          </a:prstGeom>
          <a:noFill/>
          <a:ln w="9525">
            <a:noFill/>
            <a:miter lim="800000"/>
            <a:headEnd/>
            <a:tailEnd/>
          </a:ln>
          <a:effectLst/>
        </p:spPr>
        <p:txBody>
          <a:bodyPr wrap="none">
            <a:spAutoFit/>
          </a:bodyPr>
          <a:lstStyle/>
          <a:p>
            <a:r>
              <a:rPr lang="en-US" sz="1800"/>
              <a:t>Y-</a:t>
            </a:r>
            <a:r>
              <a:rPr lang="ru-RU" sz="1800"/>
              <a:t>реальный ВВП</a:t>
            </a:r>
          </a:p>
        </p:txBody>
      </p:sp>
      <p:sp>
        <p:nvSpPr>
          <p:cNvPr id="32777" name="Line 9"/>
          <p:cNvSpPr>
            <a:spLocks noChangeShapeType="1"/>
          </p:cNvSpPr>
          <p:nvPr/>
        </p:nvSpPr>
        <p:spPr bwMode="auto">
          <a:xfrm flipV="1">
            <a:off x="2743200" y="4800600"/>
            <a:ext cx="0" cy="1676400"/>
          </a:xfrm>
          <a:prstGeom prst="line">
            <a:avLst/>
          </a:prstGeom>
          <a:noFill/>
          <a:ln w="9525">
            <a:solidFill>
              <a:schemeClr val="tx1"/>
            </a:solidFill>
            <a:round/>
            <a:headEnd/>
            <a:tailEnd type="triangle" w="med" len="med"/>
          </a:ln>
          <a:effectLst/>
        </p:spPr>
        <p:txBody>
          <a:bodyPr/>
          <a:lstStyle/>
          <a:p>
            <a:endParaRPr lang="ru-RU"/>
          </a:p>
        </p:txBody>
      </p:sp>
      <p:sp>
        <p:nvSpPr>
          <p:cNvPr id="32778" name="Line 10"/>
          <p:cNvSpPr>
            <a:spLocks noChangeShapeType="1"/>
          </p:cNvSpPr>
          <p:nvPr/>
        </p:nvSpPr>
        <p:spPr bwMode="auto">
          <a:xfrm>
            <a:off x="2743200" y="6477000"/>
            <a:ext cx="2590800" cy="0"/>
          </a:xfrm>
          <a:prstGeom prst="line">
            <a:avLst/>
          </a:prstGeom>
          <a:noFill/>
          <a:ln w="9525">
            <a:solidFill>
              <a:schemeClr val="tx1"/>
            </a:solidFill>
            <a:round/>
            <a:headEnd/>
            <a:tailEnd type="triangle" w="med" len="med"/>
          </a:ln>
          <a:effectLst/>
        </p:spPr>
        <p:txBody>
          <a:bodyPr/>
          <a:lstStyle/>
          <a:p>
            <a:endParaRPr lang="ru-RU"/>
          </a:p>
        </p:txBody>
      </p:sp>
      <p:sp>
        <p:nvSpPr>
          <p:cNvPr id="32779" name="Line 11"/>
          <p:cNvSpPr>
            <a:spLocks noChangeShapeType="1"/>
          </p:cNvSpPr>
          <p:nvPr/>
        </p:nvSpPr>
        <p:spPr bwMode="auto">
          <a:xfrm flipV="1">
            <a:off x="3810000" y="4876800"/>
            <a:ext cx="0" cy="1600200"/>
          </a:xfrm>
          <a:prstGeom prst="line">
            <a:avLst/>
          </a:prstGeom>
          <a:noFill/>
          <a:ln w="9525">
            <a:solidFill>
              <a:schemeClr val="tx1"/>
            </a:solidFill>
            <a:round/>
            <a:headEnd/>
            <a:tailEnd/>
          </a:ln>
          <a:effectLst/>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7813"/>
            <a:ext cx="8229600" cy="788987"/>
          </a:xfrm>
        </p:spPr>
        <p:txBody>
          <a:bodyPr/>
          <a:lstStyle/>
          <a:p>
            <a:r>
              <a:rPr lang="ru-RU" sz="2800"/>
              <a:t>Т.О. конечная кривая совокупного предложения</a:t>
            </a:r>
          </a:p>
        </p:txBody>
      </p:sp>
      <p:sp>
        <p:nvSpPr>
          <p:cNvPr id="34819" name="Rectangle 3"/>
          <p:cNvSpPr>
            <a:spLocks noGrp="1" noChangeArrowheads="1"/>
          </p:cNvSpPr>
          <p:nvPr>
            <p:ph type="body" idx="1"/>
          </p:nvPr>
        </p:nvSpPr>
        <p:spPr>
          <a:xfrm>
            <a:off x="457200" y="990600"/>
            <a:ext cx="8229600" cy="5486400"/>
          </a:xfrm>
        </p:spPr>
        <p:txBody>
          <a:bodyPr/>
          <a:lstStyle/>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r>
              <a:rPr lang="ru-RU" sz="2800"/>
              <a:t>Горизонтальный (кейнсианский), промежуточный (восходящий)и вертикальный (классический) участки </a:t>
            </a:r>
            <a:r>
              <a:rPr lang="en-US" sz="2800"/>
              <a:t>AS</a:t>
            </a:r>
            <a:endParaRPr lang="ru-RU" sz="2800"/>
          </a:p>
        </p:txBody>
      </p:sp>
      <p:sp>
        <p:nvSpPr>
          <p:cNvPr id="34820" name="Line 4"/>
          <p:cNvSpPr>
            <a:spLocks noChangeShapeType="1"/>
          </p:cNvSpPr>
          <p:nvPr/>
        </p:nvSpPr>
        <p:spPr bwMode="auto">
          <a:xfrm flipV="1">
            <a:off x="1447800" y="1219200"/>
            <a:ext cx="0" cy="3810000"/>
          </a:xfrm>
          <a:prstGeom prst="line">
            <a:avLst/>
          </a:prstGeom>
          <a:noFill/>
          <a:ln w="9525">
            <a:solidFill>
              <a:schemeClr val="tx1"/>
            </a:solidFill>
            <a:round/>
            <a:headEnd/>
            <a:tailEnd type="triangle" w="med" len="med"/>
          </a:ln>
          <a:effectLst/>
        </p:spPr>
        <p:txBody>
          <a:bodyPr/>
          <a:lstStyle/>
          <a:p>
            <a:endParaRPr lang="ru-RU"/>
          </a:p>
        </p:txBody>
      </p:sp>
      <p:sp>
        <p:nvSpPr>
          <p:cNvPr id="34821" name="Line 5"/>
          <p:cNvSpPr>
            <a:spLocks noChangeShapeType="1"/>
          </p:cNvSpPr>
          <p:nvPr/>
        </p:nvSpPr>
        <p:spPr bwMode="auto">
          <a:xfrm>
            <a:off x="1447800" y="5029200"/>
            <a:ext cx="4648200" cy="0"/>
          </a:xfrm>
          <a:prstGeom prst="line">
            <a:avLst/>
          </a:prstGeom>
          <a:noFill/>
          <a:ln w="9525">
            <a:solidFill>
              <a:schemeClr val="tx1"/>
            </a:solidFill>
            <a:round/>
            <a:headEnd/>
            <a:tailEnd type="triangle" w="med" len="med"/>
          </a:ln>
          <a:effectLst/>
        </p:spPr>
        <p:txBody>
          <a:bodyPr/>
          <a:lstStyle/>
          <a:p>
            <a:endParaRPr lang="ru-RU"/>
          </a:p>
        </p:txBody>
      </p:sp>
      <p:sp>
        <p:nvSpPr>
          <p:cNvPr id="34823" name="Freeform 7"/>
          <p:cNvSpPr>
            <a:spLocks/>
          </p:cNvSpPr>
          <p:nvPr/>
        </p:nvSpPr>
        <p:spPr bwMode="auto">
          <a:xfrm>
            <a:off x="1828800" y="1600200"/>
            <a:ext cx="3632200" cy="2971800"/>
          </a:xfrm>
          <a:custGeom>
            <a:avLst/>
            <a:gdLst/>
            <a:ahLst/>
            <a:cxnLst>
              <a:cxn ang="0">
                <a:pos x="0" y="1872"/>
              </a:cxn>
              <a:cxn ang="0">
                <a:pos x="1920" y="1536"/>
              </a:cxn>
              <a:cxn ang="0">
                <a:pos x="2208" y="0"/>
              </a:cxn>
            </a:cxnLst>
            <a:rect l="0" t="0" r="r" b="b"/>
            <a:pathLst>
              <a:path w="2288" h="1872">
                <a:moveTo>
                  <a:pt x="0" y="1872"/>
                </a:moveTo>
                <a:cubicBezTo>
                  <a:pt x="776" y="1860"/>
                  <a:pt x="1552" y="1848"/>
                  <a:pt x="1920" y="1536"/>
                </a:cubicBezTo>
                <a:cubicBezTo>
                  <a:pt x="2288" y="1224"/>
                  <a:pt x="2160" y="256"/>
                  <a:pt x="2208" y="0"/>
                </a:cubicBezTo>
              </a:path>
            </a:pathLst>
          </a:custGeom>
          <a:noFill/>
          <a:ln w="9525">
            <a:solidFill>
              <a:schemeClr val="tx1"/>
            </a:solidFill>
            <a:round/>
            <a:headEnd/>
            <a:tailEnd/>
          </a:ln>
          <a:effectLst/>
        </p:spPr>
        <p:txBody>
          <a:bodyPr/>
          <a:lstStyle/>
          <a:p>
            <a:endParaRPr lang="ru-RU"/>
          </a:p>
        </p:txBody>
      </p:sp>
      <p:sp>
        <p:nvSpPr>
          <p:cNvPr id="34824" name="Line 8"/>
          <p:cNvSpPr>
            <a:spLocks noChangeShapeType="1"/>
          </p:cNvSpPr>
          <p:nvPr/>
        </p:nvSpPr>
        <p:spPr bwMode="auto">
          <a:xfrm>
            <a:off x="3962400" y="4267200"/>
            <a:ext cx="152400" cy="381000"/>
          </a:xfrm>
          <a:prstGeom prst="line">
            <a:avLst/>
          </a:prstGeom>
          <a:noFill/>
          <a:ln w="9525">
            <a:solidFill>
              <a:schemeClr val="tx1"/>
            </a:solidFill>
            <a:round/>
            <a:headEnd/>
            <a:tailEnd/>
          </a:ln>
          <a:effectLst/>
        </p:spPr>
        <p:txBody>
          <a:bodyPr/>
          <a:lstStyle/>
          <a:p>
            <a:endParaRPr lang="ru-RU"/>
          </a:p>
        </p:txBody>
      </p:sp>
      <p:sp>
        <p:nvSpPr>
          <p:cNvPr id="34825" name="Line 9"/>
          <p:cNvSpPr>
            <a:spLocks noChangeShapeType="1"/>
          </p:cNvSpPr>
          <p:nvPr/>
        </p:nvSpPr>
        <p:spPr bwMode="auto">
          <a:xfrm>
            <a:off x="5029200" y="3200400"/>
            <a:ext cx="457200" cy="304800"/>
          </a:xfrm>
          <a:prstGeom prst="line">
            <a:avLst/>
          </a:prstGeom>
          <a:noFill/>
          <a:ln w="9525">
            <a:solidFill>
              <a:schemeClr val="tx1"/>
            </a:solidFill>
            <a:round/>
            <a:headEnd/>
            <a:tailEnd/>
          </a:ln>
          <a:effectLst/>
        </p:spPr>
        <p:txBody>
          <a:bodyPr/>
          <a:lstStyle/>
          <a:p>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ru-RU" sz="2800"/>
              <a:t>Неценовые факторы, сдвигающие кривую </a:t>
            </a:r>
            <a:r>
              <a:rPr lang="en-US" sz="2800"/>
              <a:t>AS</a:t>
            </a:r>
            <a:r>
              <a:rPr lang="ru-RU" sz="2800"/>
              <a:t> влево или вправо:</a:t>
            </a:r>
          </a:p>
        </p:txBody>
      </p:sp>
      <p:sp>
        <p:nvSpPr>
          <p:cNvPr id="35843" name="Rectangle 3"/>
          <p:cNvSpPr>
            <a:spLocks noGrp="1" noChangeArrowheads="1"/>
          </p:cNvSpPr>
          <p:nvPr>
            <p:ph type="body" idx="1"/>
          </p:nvPr>
        </p:nvSpPr>
        <p:spPr/>
        <p:txBody>
          <a:bodyPr/>
          <a:lstStyle/>
          <a:p>
            <a:r>
              <a:rPr lang="ru-RU"/>
              <a:t>1. Цены на ресурсы</a:t>
            </a:r>
          </a:p>
          <a:p>
            <a:r>
              <a:rPr lang="ru-RU"/>
              <a:t>2. Производительность факторов (изменения в технологии)</a:t>
            </a:r>
          </a:p>
          <a:p>
            <a:r>
              <a:rPr lang="ru-RU"/>
              <a:t>3. Налоги с предприятий и субсидий</a:t>
            </a:r>
          </a:p>
          <a:p>
            <a:r>
              <a:rPr lang="ru-RU"/>
              <a:t>4.Государственное регулирование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8600" y="0"/>
            <a:ext cx="8229600" cy="484188"/>
          </a:xfrm>
        </p:spPr>
        <p:txBody>
          <a:bodyPr>
            <a:normAutofit fontScale="90000"/>
          </a:bodyPr>
          <a:lstStyle/>
          <a:p>
            <a:r>
              <a:rPr lang="ru-RU" sz="3100"/>
              <a:t> Макроэкономическое равновесие</a:t>
            </a:r>
          </a:p>
        </p:txBody>
      </p:sp>
      <p:sp>
        <p:nvSpPr>
          <p:cNvPr id="36867" name="Rectangle 3"/>
          <p:cNvSpPr>
            <a:spLocks noGrp="1" noChangeArrowheads="1"/>
          </p:cNvSpPr>
          <p:nvPr>
            <p:ph type="body" idx="1"/>
          </p:nvPr>
        </p:nvSpPr>
        <p:spPr>
          <a:xfrm>
            <a:off x="457200" y="2895600"/>
            <a:ext cx="8229600" cy="3230563"/>
          </a:xfrm>
        </p:spPr>
        <p:txBody>
          <a:bodyPr/>
          <a:lstStyle/>
          <a:p>
            <a:r>
              <a:rPr lang="ru-RU" sz="2000">
                <a:latin typeface="Times New Roman" pitchFamily="18" charset="0"/>
              </a:rPr>
              <a:t>- Краткосрочное равновесие – точка пересечения совокупного спроса и краткосрочной кривой совокупного предложения</a:t>
            </a:r>
          </a:p>
        </p:txBody>
      </p:sp>
      <p:sp>
        <p:nvSpPr>
          <p:cNvPr id="36868" name="Line 4"/>
          <p:cNvSpPr>
            <a:spLocks noChangeShapeType="1"/>
          </p:cNvSpPr>
          <p:nvPr/>
        </p:nvSpPr>
        <p:spPr bwMode="auto">
          <a:xfrm flipV="1">
            <a:off x="2209800" y="4038600"/>
            <a:ext cx="0" cy="1981200"/>
          </a:xfrm>
          <a:prstGeom prst="line">
            <a:avLst/>
          </a:prstGeom>
          <a:noFill/>
          <a:ln w="9525">
            <a:solidFill>
              <a:schemeClr val="tx1"/>
            </a:solidFill>
            <a:round/>
            <a:headEnd/>
            <a:tailEnd type="triangle" w="med" len="med"/>
          </a:ln>
          <a:effectLst/>
        </p:spPr>
        <p:txBody>
          <a:bodyPr/>
          <a:lstStyle/>
          <a:p>
            <a:endParaRPr lang="ru-RU"/>
          </a:p>
        </p:txBody>
      </p:sp>
      <p:sp>
        <p:nvSpPr>
          <p:cNvPr id="36869" name="Line 5"/>
          <p:cNvSpPr>
            <a:spLocks noChangeShapeType="1"/>
          </p:cNvSpPr>
          <p:nvPr/>
        </p:nvSpPr>
        <p:spPr bwMode="auto">
          <a:xfrm>
            <a:off x="2286000" y="6019800"/>
            <a:ext cx="3048000" cy="0"/>
          </a:xfrm>
          <a:prstGeom prst="line">
            <a:avLst/>
          </a:prstGeom>
          <a:noFill/>
          <a:ln w="9525">
            <a:solidFill>
              <a:schemeClr val="tx1"/>
            </a:solidFill>
            <a:round/>
            <a:headEnd/>
            <a:tailEnd type="triangle" w="med" len="med"/>
          </a:ln>
          <a:effectLst/>
        </p:spPr>
        <p:txBody>
          <a:bodyPr/>
          <a:lstStyle/>
          <a:p>
            <a:endParaRPr lang="ru-RU"/>
          </a:p>
        </p:txBody>
      </p:sp>
      <p:sp>
        <p:nvSpPr>
          <p:cNvPr id="36870" name="Line 6"/>
          <p:cNvSpPr>
            <a:spLocks noChangeShapeType="1"/>
          </p:cNvSpPr>
          <p:nvPr/>
        </p:nvSpPr>
        <p:spPr bwMode="auto">
          <a:xfrm>
            <a:off x="2209800" y="5105400"/>
            <a:ext cx="2590800" cy="0"/>
          </a:xfrm>
          <a:prstGeom prst="line">
            <a:avLst/>
          </a:prstGeom>
          <a:noFill/>
          <a:ln w="9525">
            <a:solidFill>
              <a:schemeClr val="tx1"/>
            </a:solidFill>
            <a:round/>
            <a:headEnd/>
            <a:tailEnd/>
          </a:ln>
          <a:effectLst/>
        </p:spPr>
        <p:txBody>
          <a:bodyPr/>
          <a:lstStyle/>
          <a:p>
            <a:endParaRPr lang="ru-RU"/>
          </a:p>
        </p:txBody>
      </p:sp>
      <p:sp>
        <p:nvSpPr>
          <p:cNvPr id="36871" name="Line 7"/>
          <p:cNvSpPr>
            <a:spLocks noChangeShapeType="1"/>
          </p:cNvSpPr>
          <p:nvPr/>
        </p:nvSpPr>
        <p:spPr bwMode="auto">
          <a:xfrm>
            <a:off x="2514600" y="4114800"/>
            <a:ext cx="1371600" cy="1676400"/>
          </a:xfrm>
          <a:prstGeom prst="line">
            <a:avLst/>
          </a:prstGeom>
          <a:noFill/>
          <a:ln w="9525">
            <a:solidFill>
              <a:schemeClr val="tx1"/>
            </a:solidFill>
            <a:round/>
            <a:headEnd/>
            <a:tailEnd/>
          </a:ln>
          <a:effectLst/>
        </p:spPr>
        <p:txBody>
          <a:bodyPr/>
          <a:lstStyle/>
          <a:p>
            <a:endParaRPr lang="ru-RU"/>
          </a:p>
        </p:txBody>
      </p:sp>
      <p:sp>
        <p:nvSpPr>
          <p:cNvPr id="36872" name="Rectangle 8"/>
          <p:cNvSpPr>
            <a:spLocks noChangeArrowheads="1"/>
          </p:cNvSpPr>
          <p:nvPr/>
        </p:nvSpPr>
        <p:spPr bwMode="auto">
          <a:xfrm>
            <a:off x="3886200" y="5486400"/>
            <a:ext cx="501650" cy="366713"/>
          </a:xfrm>
          <a:prstGeom prst="rect">
            <a:avLst/>
          </a:prstGeom>
          <a:noFill/>
          <a:ln w="9525">
            <a:noFill/>
            <a:miter lim="800000"/>
            <a:headEnd/>
            <a:tailEnd/>
          </a:ln>
          <a:effectLst/>
        </p:spPr>
        <p:txBody>
          <a:bodyPr wrap="none">
            <a:spAutoFit/>
          </a:bodyPr>
          <a:lstStyle/>
          <a:p>
            <a:r>
              <a:rPr lang="en-US" sz="1800">
                <a:effectLst>
                  <a:outerShdw blurRad="38100" dist="38100" dir="2700000" algn="tl">
                    <a:srgbClr val="000000"/>
                  </a:outerShdw>
                </a:effectLst>
              </a:rPr>
              <a:t>AD</a:t>
            </a:r>
            <a:endParaRPr lang="ru-RU" sz="1800">
              <a:effectLst>
                <a:outerShdw blurRad="38100" dist="38100" dir="2700000" algn="tl">
                  <a:srgbClr val="000000"/>
                </a:outerShdw>
              </a:effectLst>
            </a:endParaRPr>
          </a:p>
        </p:txBody>
      </p:sp>
      <p:sp>
        <p:nvSpPr>
          <p:cNvPr id="36873" name="Rectangle 9"/>
          <p:cNvSpPr>
            <a:spLocks noChangeArrowheads="1"/>
          </p:cNvSpPr>
          <p:nvPr/>
        </p:nvSpPr>
        <p:spPr bwMode="auto">
          <a:xfrm>
            <a:off x="4495800" y="4648200"/>
            <a:ext cx="488950" cy="366713"/>
          </a:xfrm>
          <a:prstGeom prst="rect">
            <a:avLst/>
          </a:prstGeom>
          <a:noFill/>
          <a:ln w="9525">
            <a:noFill/>
            <a:miter lim="800000"/>
            <a:headEnd/>
            <a:tailEnd/>
          </a:ln>
          <a:effectLst/>
        </p:spPr>
        <p:txBody>
          <a:bodyPr wrap="none">
            <a:spAutoFit/>
          </a:bodyPr>
          <a:lstStyle/>
          <a:p>
            <a:r>
              <a:rPr lang="en-US" sz="1800">
                <a:effectLst>
                  <a:outerShdw blurRad="38100" dist="38100" dir="2700000" algn="tl">
                    <a:srgbClr val="000000"/>
                  </a:outerShdw>
                </a:effectLst>
              </a:rPr>
              <a:t>AS</a:t>
            </a:r>
            <a:endParaRPr lang="ru-RU" sz="1800">
              <a:effectLst>
                <a:outerShdw blurRad="38100" dist="38100" dir="2700000" algn="tl">
                  <a:srgbClr val="000000"/>
                </a:outerShdw>
              </a:effectLst>
            </a:endParaRPr>
          </a:p>
        </p:txBody>
      </p:sp>
      <p:sp>
        <p:nvSpPr>
          <p:cNvPr id="36874" name="Rectangle 10"/>
          <p:cNvSpPr>
            <a:spLocks noChangeArrowheads="1"/>
          </p:cNvSpPr>
          <p:nvPr/>
        </p:nvSpPr>
        <p:spPr bwMode="auto">
          <a:xfrm>
            <a:off x="152400" y="622300"/>
            <a:ext cx="8763000" cy="1920875"/>
          </a:xfrm>
          <a:prstGeom prst="rect">
            <a:avLst/>
          </a:prstGeom>
          <a:noFill/>
          <a:ln w="9525">
            <a:noFill/>
            <a:miter lim="800000"/>
            <a:headEnd/>
            <a:tailEnd/>
          </a:ln>
          <a:effectLst/>
        </p:spPr>
        <p:txBody>
          <a:bodyPr anchor="ctr">
            <a:spAutoFit/>
          </a:bodyPr>
          <a:lstStyle/>
          <a:p>
            <a:pPr algn="just"/>
            <a:r>
              <a:rPr lang="ru-RU" sz="2000">
                <a:latin typeface="Times New Roman" pitchFamily="18" charset="0"/>
              </a:rPr>
              <a:t>Пересечение кривой </a:t>
            </a:r>
            <a:r>
              <a:rPr lang="en-US" sz="2000">
                <a:latin typeface="Times New Roman" pitchFamily="18" charset="0"/>
              </a:rPr>
              <a:t>AD </a:t>
            </a:r>
            <a:r>
              <a:rPr lang="ru-RU" sz="2000">
                <a:latin typeface="Times New Roman" pitchFamily="18" charset="0"/>
              </a:rPr>
              <a:t>и кривой </a:t>
            </a:r>
            <a:r>
              <a:rPr lang="en-US" sz="2000">
                <a:latin typeface="Times New Roman" pitchFamily="18" charset="0"/>
              </a:rPr>
              <a:t>AS </a:t>
            </a:r>
            <a:r>
              <a:rPr lang="ru-RU" sz="2000">
                <a:latin typeface="Times New Roman" pitchFamily="18" charset="0"/>
              </a:rPr>
              <a:t>на горизонтальном </a:t>
            </a:r>
            <a:r>
              <a:rPr lang="ru-RU" sz="2000" b="1">
                <a:latin typeface="Times New Roman" pitchFamily="18" charset="0"/>
              </a:rPr>
              <a:t>кейнсианском отрезке </a:t>
            </a:r>
            <a:r>
              <a:rPr lang="ru-RU" sz="2000">
                <a:latin typeface="Times New Roman" pitchFamily="18" charset="0"/>
              </a:rPr>
              <a:t>означает, что равновесие достигнуто при неполном использовании трудовых и производственных ресурсов, и фактический объем национального производства ниже потенциально возможного. Из этого кейнсианцы делают вывод о </a:t>
            </a:r>
            <a:r>
              <a:rPr lang="ru-RU" sz="2000" b="1">
                <a:latin typeface="Times New Roman" pitchFamily="18" charset="0"/>
              </a:rPr>
              <a:t>необходимости государственного стимулирования совокупного спроса, а следовательно, производства и занятости.</a:t>
            </a:r>
            <a:r>
              <a:rPr lang="ru-RU" sz="2000">
                <a:latin typeface="Times New Roman" pitchFamily="18"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4294967295"/>
          </p:nvPr>
        </p:nvSpPr>
        <p:spPr>
          <a:xfrm>
            <a:off x="0" y="228600"/>
            <a:ext cx="8229600" cy="5897563"/>
          </a:xfrm>
        </p:spPr>
        <p:txBody>
          <a:bodyPr/>
          <a:lstStyle/>
          <a:p>
            <a:pPr lvl="1"/>
            <a:r>
              <a:rPr lang="ru-RU"/>
              <a:t>- </a:t>
            </a:r>
            <a:r>
              <a:rPr lang="ru-RU" sz="2500"/>
              <a:t>Долгосрочное равновесие – точка пересечения кривой </a:t>
            </a:r>
            <a:r>
              <a:rPr lang="en-US" sz="2500"/>
              <a:t>AD</a:t>
            </a:r>
            <a:r>
              <a:rPr lang="ru-RU" sz="2500"/>
              <a:t> и долгосрочной кривой</a:t>
            </a:r>
            <a:r>
              <a:rPr lang="en-US" sz="2500"/>
              <a:t> AS</a:t>
            </a:r>
            <a:endParaRPr lang="ru-RU"/>
          </a:p>
        </p:txBody>
      </p:sp>
      <p:sp>
        <p:nvSpPr>
          <p:cNvPr id="37892" name="Line 4"/>
          <p:cNvSpPr>
            <a:spLocks noChangeShapeType="1"/>
          </p:cNvSpPr>
          <p:nvPr/>
        </p:nvSpPr>
        <p:spPr bwMode="auto">
          <a:xfrm flipV="1">
            <a:off x="2286000" y="1219200"/>
            <a:ext cx="76200" cy="3048000"/>
          </a:xfrm>
          <a:prstGeom prst="line">
            <a:avLst/>
          </a:prstGeom>
          <a:noFill/>
          <a:ln w="9525">
            <a:solidFill>
              <a:schemeClr val="tx1"/>
            </a:solidFill>
            <a:round/>
            <a:headEnd/>
            <a:tailEnd type="triangle" w="med" len="med"/>
          </a:ln>
          <a:effectLst/>
        </p:spPr>
        <p:txBody>
          <a:bodyPr/>
          <a:lstStyle/>
          <a:p>
            <a:endParaRPr lang="ru-RU"/>
          </a:p>
        </p:txBody>
      </p:sp>
      <p:sp>
        <p:nvSpPr>
          <p:cNvPr id="37893" name="Line 5"/>
          <p:cNvSpPr>
            <a:spLocks noChangeShapeType="1"/>
          </p:cNvSpPr>
          <p:nvPr/>
        </p:nvSpPr>
        <p:spPr bwMode="auto">
          <a:xfrm>
            <a:off x="2286000" y="4191000"/>
            <a:ext cx="3048000" cy="0"/>
          </a:xfrm>
          <a:prstGeom prst="line">
            <a:avLst/>
          </a:prstGeom>
          <a:noFill/>
          <a:ln w="9525">
            <a:solidFill>
              <a:schemeClr val="tx1"/>
            </a:solidFill>
            <a:round/>
            <a:headEnd/>
            <a:tailEnd type="triangle" w="med" len="med"/>
          </a:ln>
          <a:effectLst/>
        </p:spPr>
        <p:txBody>
          <a:bodyPr/>
          <a:lstStyle/>
          <a:p>
            <a:endParaRPr lang="ru-RU"/>
          </a:p>
        </p:txBody>
      </p:sp>
      <p:sp>
        <p:nvSpPr>
          <p:cNvPr id="37894" name="Line 6"/>
          <p:cNvSpPr>
            <a:spLocks noChangeShapeType="1"/>
          </p:cNvSpPr>
          <p:nvPr/>
        </p:nvSpPr>
        <p:spPr bwMode="auto">
          <a:xfrm flipV="1">
            <a:off x="3733800" y="1371600"/>
            <a:ext cx="0" cy="2743200"/>
          </a:xfrm>
          <a:prstGeom prst="line">
            <a:avLst/>
          </a:prstGeom>
          <a:noFill/>
          <a:ln w="9525">
            <a:solidFill>
              <a:schemeClr val="tx1"/>
            </a:solidFill>
            <a:round/>
            <a:headEnd/>
            <a:tailEnd/>
          </a:ln>
          <a:effectLst/>
        </p:spPr>
        <p:txBody>
          <a:bodyPr/>
          <a:lstStyle/>
          <a:p>
            <a:endParaRPr lang="ru-RU"/>
          </a:p>
        </p:txBody>
      </p:sp>
      <p:sp>
        <p:nvSpPr>
          <p:cNvPr id="37895" name="Line 7"/>
          <p:cNvSpPr>
            <a:spLocks noChangeShapeType="1"/>
          </p:cNvSpPr>
          <p:nvPr/>
        </p:nvSpPr>
        <p:spPr bwMode="auto">
          <a:xfrm>
            <a:off x="2895600" y="1676400"/>
            <a:ext cx="1828800" cy="1905000"/>
          </a:xfrm>
          <a:prstGeom prst="line">
            <a:avLst/>
          </a:prstGeom>
          <a:noFill/>
          <a:ln w="9525">
            <a:solidFill>
              <a:schemeClr val="tx1"/>
            </a:solidFill>
            <a:round/>
            <a:headEnd/>
            <a:tailEnd/>
          </a:ln>
          <a:effectLst/>
        </p:spPr>
        <p:txBody>
          <a:bodyPr/>
          <a:lstStyle/>
          <a:p>
            <a:endParaRPr lang="ru-RU"/>
          </a:p>
        </p:txBody>
      </p:sp>
      <p:sp>
        <p:nvSpPr>
          <p:cNvPr id="37896" name="Rectangle 8"/>
          <p:cNvSpPr>
            <a:spLocks noChangeArrowheads="1"/>
          </p:cNvSpPr>
          <p:nvPr/>
        </p:nvSpPr>
        <p:spPr bwMode="auto">
          <a:xfrm>
            <a:off x="3124200" y="1219200"/>
            <a:ext cx="1031875" cy="366713"/>
          </a:xfrm>
          <a:prstGeom prst="rect">
            <a:avLst/>
          </a:prstGeom>
          <a:noFill/>
          <a:ln w="9525">
            <a:noFill/>
            <a:miter lim="800000"/>
            <a:headEnd/>
            <a:tailEnd/>
          </a:ln>
          <a:effectLst/>
        </p:spPr>
        <p:txBody>
          <a:bodyPr wrap="none">
            <a:spAutoFit/>
          </a:bodyPr>
          <a:lstStyle/>
          <a:p>
            <a:pPr lvl="1">
              <a:spcBef>
                <a:spcPct val="20000"/>
              </a:spcBef>
              <a:buClr>
                <a:schemeClr val="tx2"/>
              </a:buClr>
              <a:buSzPct val="50000"/>
              <a:buFont typeface="Wingdings" pitchFamily="2" charset="2"/>
              <a:buChar char="l"/>
            </a:pPr>
            <a:r>
              <a:rPr lang="en-US" sz="1800">
                <a:effectLst>
                  <a:outerShdw blurRad="38100" dist="38100" dir="2700000" algn="tl">
                    <a:srgbClr val="000000"/>
                  </a:outerShdw>
                </a:effectLst>
              </a:rPr>
              <a:t>AS</a:t>
            </a:r>
            <a:endParaRPr lang="ru-RU" sz="1800">
              <a:effectLst>
                <a:outerShdw blurRad="38100" dist="38100" dir="2700000" algn="tl">
                  <a:srgbClr val="000000"/>
                </a:outerShdw>
              </a:effectLst>
            </a:endParaRPr>
          </a:p>
        </p:txBody>
      </p:sp>
      <p:sp>
        <p:nvSpPr>
          <p:cNvPr id="37897" name="Rectangle 9"/>
          <p:cNvSpPr>
            <a:spLocks noChangeArrowheads="1"/>
          </p:cNvSpPr>
          <p:nvPr/>
        </p:nvSpPr>
        <p:spPr bwMode="auto">
          <a:xfrm>
            <a:off x="4648200" y="3124200"/>
            <a:ext cx="501650" cy="366713"/>
          </a:xfrm>
          <a:prstGeom prst="rect">
            <a:avLst/>
          </a:prstGeom>
          <a:noFill/>
          <a:ln w="9525">
            <a:noFill/>
            <a:miter lim="800000"/>
            <a:headEnd/>
            <a:tailEnd/>
          </a:ln>
          <a:effectLst/>
        </p:spPr>
        <p:txBody>
          <a:bodyPr wrap="none">
            <a:spAutoFit/>
          </a:bodyPr>
          <a:lstStyle/>
          <a:p>
            <a:r>
              <a:rPr lang="en-US" sz="1800">
                <a:effectLst>
                  <a:outerShdw blurRad="38100" dist="38100" dir="2700000" algn="tl">
                    <a:srgbClr val="000000"/>
                  </a:outerShdw>
                </a:effectLst>
              </a:rPr>
              <a:t>AD</a:t>
            </a:r>
            <a:endParaRPr lang="ru-RU" sz="1800">
              <a:effectLst>
                <a:outerShdw blurRad="38100" dist="38100" dir="2700000" algn="tl">
                  <a:srgbClr val="000000"/>
                </a:outerShdw>
              </a:effectLst>
            </a:endParaRPr>
          </a:p>
        </p:txBody>
      </p:sp>
      <p:sp>
        <p:nvSpPr>
          <p:cNvPr id="37898" name="Rectangle 10"/>
          <p:cNvSpPr>
            <a:spLocks noChangeArrowheads="1"/>
          </p:cNvSpPr>
          <p:nvPr/>
        </p:nvSpPr>
        <p:spPr bwMode="auto">
          <a:xfrm>
            <a:off x="533400" y="4724400"/>
            <a:ext cx="8610600" cy="1465263"/>
          </a:xfrm>
          <a:prstGeom prst="rect">
            <a:avLst/>
          </a:prstGeom>
          <a:noFill/>
          <a:ln w="9525">
            <a:noFill/>
            <a:miter lim="800000"/>
            <a:headEnd/>
            <a:tailEnd/>
          </a:ln>
          <a:effectLst/>
        </p:spPr>
        <p:txBody>
          <a:bodyPr anchor="ctr">
            <a:spAutoFit/>
          </a:bodyPr>
          <a:lstStyle/>
          <a:p>
            <a:pPr algn="just"/>
            <a:r>
              <a:rPr lang="ru-RU" sz="1800"/>
              <a:t>Равновесие в случае пересечения кривых </a:t>
            </a:r>
            <a:r>
              <a:rPr lang="en-US" sz="1800"/>
              <a:t>AD </a:t>
            </a:r>
            <a:r>
              <a:rPr lang="ru-RU" sz="1800"/>
              <a:t>и </a:t>
            </a:r>
            <a:r>
              <a:rPr lang="en-US" sz="1800"/>
              <a:t>AS </a:t>
            </a:r>
            <a:r>
              <a:rPr lang="ru-RU" sz="1800"/>
              <a:t>на </a:t>
            </a:r>
            <a:r>
              <a:rPr lang="ru-RU" sz="1800" b="1"/>
              <a:t>вертикальном (классическом) отрезке </a:t>
            </a:r>
            <a:r>
              <a:rPr lang="ru-RU" sz="1800"/>
              <a:t>означает установление равновесия при потенциально возможном в данных условиях уровне ВВП, т.е. при максимальном использовании производственных ресурсов и отсутствии резервов.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p:cNvPicPr>
            <a:picLocks noChangeAspect="1" noChangeArrowheads="1"/>
          </p:cNvPicPr>
          <p:nvPr/>
        </p:nvPicPr>
        <p:blipFill>
          <a:blip r:embed="rId2"/>
          <a:srcRect/>
          <a:stretch>
            <a:fillRect/>
          </a:stretch>
        </p:blipFill>
        <p:spPr bwMode="auto">
          <a:xfrm>
            <a:off x="1143000" y="1524000"/>
            <a:ext cx="6553200" cy="3200400"/>
          </a:xfrm>
          <a:prstGeom prst="rect">
            <a:avLst/>
          </a:prstGeom>
          <a:noFill/>
          <a:ln w="9525">
            <a:noFill/>
            <a:miter lim="800000"/>
            <a:headEnd/>
            <a:tailEnd/>
          </a:ln>
        </p:spPr>
      </p:pic>
      <p:graphicFrame>
        <p:nvGraphicFramePr>
          <p:cNvPr id="45071" name="Group 15"/>
          <p:cNvGraphicFramePr>
            <a:graphicFrameLocks noGrp="1"/>
          </p:cNvGraphicFramePr>
          <p:nvPr/>
        </p:nvGraphicFramePr>
        <p:xfrm>
          <a:off x="685800" y="304800"/>
          <a:ext cx="7924800" cy="609600"/>
        </p:xfrm>
        <a:graphic>
          <a:graphicData uri="http://schemas.openxmlformats.org/drawingml/2006/table">
            <a:tbl>
              <a:tblPr/>
              <a:tblGrid>
                <a:gridCol w="7924800"/>
              </a:tblGrid>
              <a:tr h="609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bg1"/>
                          </a:solidFill>
                          <a:effectLst/>
                          <a:latin typeface="Times New Roman" pitchFamily="18" charset="0"/>
                          <a:cs typeface="Times New Roman" pitchFamily="18" charset="0"/>
                        </a:rPr>
                        <a:t>Модель макроэкономического равновесия </a:t>
                      </a:r>
                      <a:r>
                        <a:rPr kumimoji="0" lang="ru-RU" sz="2400" b="0" i="0" u="none" strike="noStrike" cap="none" normalizeH="0" baseline="0" dirty="0" smtClean="0">
                          <a:ln>
                            <a:noFill/>
                          </a:ln>
                          <a:solidFill>
                            <a:schemeClr val="bg1"/>
                          </a:solidFill>
                          <a:effectLst/>
                          <a:latin typeface="Palatino Linotype"/>
                          <a:cs typeface="Times New Roman" pitchFamily="18" charset="0"/>
                        </a:rPr>
                        <a:t>«</a:t>
                      </a:r>
                      <a:r>
                        <a:rPr kumimoji="0" lang="en-US" sz="2400" b="0" i="0" u="none" strike="noStrike" cap="none" normalizeH="0" baseline="0" dirty="0" smtClean="0">
                          <a:ln>
                            <a:noFill/>
                          </a:ln>
                          <a:solidFill>
                            <a:schemeClr val="bg1"/>
                          </a:solidFill>
                          <a:effectLst/>
                          <a:latin typeface="Times New Roman" pitchFamily="18" charset="0"/>
                          <a:cs typeface="Times New Roman" pitchFamily="18" charset="0"/>
                        </a:rPr>
                        <a:t>AD</a:t>
                      </a:r>
                      <a:r>
                        <a:rPr kumimoji="0" lang="ru-RU" sz="2400" b="0" i="0" u="none" strike="noStrike" cap="none" normalizeH="0" baseline="0" dirty="0" smtClean="0">
                          <a:ln>
                            <a:noFill/>
                          </a:ln>
                          <a:solidFill>
                            <a:schemeClr val="bg1"/>
                          </a:solidFill>
                          <a:effectLst/>
                          <a:latin typeface="Times New Roman" pitchFamily="18" charset="0"/>
                          <a:cs typeface="Times New Roman" pitchFamily="18" charset="0"/>
                        </a:rPr>
                        <a:t>-</a:t>
                      </a:r>
                      <a:r>
                        <a:rPr kumimoji="0" lang="en-US" sz="2400" b="0" i="0" u="none" strike="noStrike" cap="none" normalizeH="0" baseline="0" dirty="0" smtClean="0">
                          <a:ln>
                            <a:noFill/>
                          </a:ln>
                          <a:solidFill>
                            <a:schemeClr val="bg1"/>
                          </a:solidFill>
                          <a:effectLst/>
                          <a:latin typeface="Times New Roman" pitchFamily="18" charset="0"/>
                          <a:cs typeface="Times New Roman" pitchFamily="18" charset="0"/>
                        </a:rPr>
                        <a:t>AS</a:t>
                      </a:r>
                      <a:r>
                        <a:rPr kumimoji="0" lang="ru-RU" sz="2400" b="0" i="0" u="none" strike="noStrike" cap="none" normalizeH="0" baseline="0" dirty="0" smtClean="0">
                          <a:ln>
                            <a:noFill/>
                          </a:ln>
                          <a:solidFill>
                            <a:schemeClr val="bg1"/>
                          </a:solidFill>
                          <a:effectLst/>
                          <a:latin typeface="Palatino Linotype"/>
                          <a:cs typeface="Times New Roman" pitchFamily="18" charset="0"/>
                        </a:rPr>
                        <a:t>»</a:t>
                      </a:r>
                      <a:endParaRPr kumimoji="0" lang="ru-RU" sz="2400" b="0" i="0" u="none" strike="noStrike" cap="none" normalizeH="0" baseline="0" dirty="0" smtClean="0">
                        <a:ln>
                          <a:noFill/>
                        </a:ln>
                        <a:solidFill>
                          <a:schemeClr val="bg1"/>
                        </a:solidFill>
                        <a:effectLst/>
                        <a:latin typeface="Arial" charset="0"/>
                      </a:endParaRPr>
                    </a:p>
                  </a:txBody>
                  <a:tcPr horzOverflow="overflow">
                    <a:lnL cap="flat">
                      <a:noFill/>
                    </a:lnL>
                    <a:lnR cap="flat">
                      <a:noFill/>
                    </a:lnR>
                    <a:lnT cap="flat">
                      <a:noFill/>
                    </a:lnT>
                    <a:lnB cap="flat">
                      <a:noFill/>
                    </a:lnB>
                    <a:lnTlToBr>
                      <a:noFill/>
                    </a:lnTlToBr>
                    <a:lnBlToTr>
                      <a:noFill/>
                    </a:lnBlToTr>
                    <a:solidFill>
                      <a:schemeClr val="tx1"/>
                    </a:solidFill>
                  </a:tcPr>
                </a:tc>
              </a:tr>
            </a:tbl>
          </a:graphicData>
        </a:graphic>
      </p:graphicFrame>
      <p:sp>
        <p:nvSpPr>
          <p:cNvPr id="45070" name="Rectangle 14"/>
          <p:cNvSpPr>
            <a:spLocks noChangeArrowheads="1"/>
          </p:cNvSpPr>
          <p:nvPr/>
        </p:nvSpPr>
        <p:spPr bwMode="auto">
          <a:xfrm>
            <a:off x="2549525" y="4008438"/>
            <a:ext cx="184150" cy="488950"/>
          </a:xfrm>
          <a:prstGeom prst="rect">
            <a:avLst/>
          </a:prstGeom>
          <a:noFill/>
          <a:ln w="9525">
            <a:noFill/>
            <a:miter lim="800000"/>
            <a:headEnd/>
            <a:tailEnd/>
          </a:ln>
          <a:effectLst/>
        </p:spPr>
        <p:txBody>
          <a:bodyPr wrap="none" anchor="ctr">
            <a:spAutoFit/>
          </a:bodyPr>
          <a:lstStyle/>
          <a:p>
            <a:r>
              <a:rPr lang="ru-RU" sz="800"/>
              <a:t/>
            </a:r>
            <a:br>
              <a:rPr lang="ru-RU" sz="800"/>
            </a:br>
            <a:endParaRPr lang="ru-RU"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ru-RU" sz="3100"/>
              <a:t> </a:t>
            </a:r>
          </a:p>
        </p:txBody>
      </p:sp>
      <p:sp>
        <p:nvSpPr>
          <p:cNvPr id="38915" name="Rectangle 3"/>
          <p:cNvSpPr>
            <a:spLocks noGrp="1" noChangeArrowheads="1"/>
          </p:cNvSpPr>
          <p:nvPr>
            <p:ph type="body" idx="1"/>
          </p:nvPr>
        </p:nvSpPr>
        <p:spPr>
          <a:xfrm>
            <a:off x="533400" y="2209800"/>
            <a:ext cx="8229600" cy="4525963"/>
          </a:xfrm>
        </p:spPr>
        <p:txBody>
          <a:bodyPr/>
          <a:lstStyle/>
          <a:p>
            <a:r>
              <a:rPr lang="ru-RU"/>
              <a:t>- это экзогенное явление, которое вызвало изменение совокупного спроса (предложения) и привело к отклонению производства и занятости от потенциального уровня</a:t>
            </a:r>
          </a:p>
        </p:txBody>
      </p:sp>
      <p:sp>
        <p:nvSpPr>
          <p:cNvPr id="38916" name="Rectangle 4"/>
          <p:cNvSpPr>
            <a:spLocks noChangeArrowheads="1"/>
          </p:cNvSpPr>
          <p:nvPr/>
        </p:nvSpPr>
        <p:spPr bwMode="auto">
          <a:xfrm>
            <a:off x="228600" y="152400"/>
            <a:ext cx="8534400" cy="1200329"/>
          </a:xfrm>
          <a:prstGeom prst="rect">
            <a:avLst/>
          </a:prstGeom>
          <a:solidFill>
            <a:schemeClr val="tx1"/>
          </a:solidFill>
          <a:ln w="9525">
            <a:noFill/>
            <a:miter lim="800000"/>
            <a:headEnd/>
            <a:tailEnd/>
          </a:ln>
          <a:effectLst/>
        </p:spPr>
        <p:txBody>
          <a:bodyPr anchor="ctr">
            <a:spAutoFit/>
          </a:bodyPr>
          <a:lstStyle/>
          <a:p>
            <a:pPr algn="just"/>
            <a:r>
              <a:rPr lang="ru-RU" sz="2400" dirty="0">
                <a:solidFill>
                  <a:schemeClr val="bg1"/>
                </a:solidFill>
              </a:rPr>
              <a:t>Резкие изменения совокупного спроса и совокупного предложения, обусловленные внешними причинами, получили название экономических потрясений или «шоков».</a:t>
            </a:r>
            <a:r>
              <a:rPr lang="ru-RU" sz="1600" dirty="0">
                <a:solidFill>
                  <a:schemeClr val="bg1"/>
                </a:solidFill>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7813"/>
            <a:ext cx="8229600" cy="636587"/>
          </a:xfrm>
        </p:spPr>
        <p:txBody>
          <a:bodyPr/>
          <a:lstStyle/>
          <a:p>
            <a:r>
              <a:rPr lang="ru-RU" sz="3200" b="1">
                <a:solidFill>
                  <a:srgbClr val="CC0000"/>
                </a:solidFill>
              </a:rPr>
              <a:t>Причины шока предложения:</a:t>
            </a:r>
          </a:p>
        </p:txBody>
      </p:sp>
      <p:sp>
        <p:nvSpPr>
          <p:cNvPr id="39939" name="Rectangle 3"/>
          <p:cNvSpPr>
            <a:spLocks noGrp="1" noChangeArrowheads="1"/>
          </p:cNvSpPr>
          <p:nvPr>
            <p:ph type="body" idx="1"/>
          </p:nvPr>
        </p:nvSpPr>
        <p:spPr>
          <a:xfrm>
            <a:off x="457200" y="838200"/>
            <a:ext cx="8229600" cy="5287963"/>
          </a:xfrm>
        </p:spPr>
        <p:txBody>
          <a:bodyPr/>
          <a:lstStyle/>
          <a:p>
            <a:r>
              <a:rPr lang="ru-RU" sz="2500"/>
              <a:t>- резкие скачки цен на ресурсы</a:t>
            </a:r>
          </a:p>
          <a:p>
            <a:r>
              <a:rPr lang="ru-RU" sz="2500"/>
              <a:t>- стихийные бедствия, приводящие к утрате ресурсов</a:t>
            </a:r>
          </a:p>
          <a:p>
            <a:r>
              <a:rPr lang="ru-RU" sz="2500"/>
              <a:t>- усиление деятельности профсоюзов</a:t>
            </a:r>
          </a:p>
          <a:p>
            <a:r>
              <a:rPr lang="ru-RU" sz="2500"/>
              <a:t>- изменения в законодательстве</a:t>
            </a:r>
          </a:p>
          <a:p>
            <a:endParaRPr lang="ru-RU" sz="2500"/>
          </a:p>
          <a:p>
            <a:pPr algn="ctr">
              <a:buFont typeface="Wingdings" pitchFamily="2" charset="2"/>
              <a:buNone/>
            </a:pPr>
            <a:r>
              <a:rPr lang="ru-RU">
                <a:solidFill>
                  <a:srgbClr val="CC0000"/>
                </a:solidFill>
              </a:rPr>
              <a:t>Причины шока спроса:</a:t>
            </a:r>
          </a:p>
          <a:p>
            <a:r>
              <a:rPr lang="ru-RU" sz="2500"/>
              <a:t>- резкие изменения предложения денег и скорости обращения </a:t>
            </a:r>
          </a:p>
          <a:p>
            <a:r>
              <a:rPr lang="ru-RU" sz="2500"/>
              <a:t>- резкие колебания инвестиционного спроса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ChangeArrowheads="1"/>
          </p:cNvSpPr>
          <p:nvPr/>
        </p:nvSpPr>
        <p:spPr bwMode="auto">
          <a:xfrm>
            <a:off x="609600" y="114300"/>
            <a:ext cx="8305800" cy="822325"/>
          </a:xfrm>
          <a:prstGeom prst="rect">
            <a:avLst/>
          </a:prstGeom>
          <a:solidFill>
            <a:srgbClr val="FFFFFF"/>
          </a:solidFill>
          <a:ln w="9525">
            <a:noFill/>
            <a:miter lim="800000"/>
            <a:headEnd/>
            <a:tailEnd/>
          </a:ln>
          <a:effectLst/>
        </p:spPr>
        <p:txBody>
          <a:bodyPr anchor="ctr">
            <a:spAutoFit/>
          </a:bodyPr>
          <a:lstStyle/>
          <a:p>
            <a:pPr>
              <a:buClr>
                <a:srgbClr val="000000"/>
              </a:buClr>
              <a:buFontTx/>
              <a:buAutoNum type="arabicPeriod"/>
              <a:tabLst>
                <a:tab pos="331788" algn="l"/>
              </a:tabLst>
            </a:pPr>
            <a:r>
              <a:rPr lang="ru-RU" sz="2400" b="1">
                <a:solidFill>
                  <a:srgbClr val="000000"/>
                </a:solidFill>
              </a:rPr>
              <a:t>Основные модели макроэкономического равновесия</a:t>
            </a:r>
          </a:p>
        </p:txBody>
      </p:sp>
      <p:sp>
        <p:nvSpPr>
          <p:cNvPr id="46085" name="Rectangle 5"/>
          <p:cNvSpPr>
            <a:spLocks noChangeArrowheads="1"/>
          </p:cNvSpPr>
          <p:nvPr/>
        </p:nvSpPr>
        <p:spPr bwMode="auto">
          <a:xfrm>
            <a:off x="228600" y="1143000"/>
            <a:ext cx="8382000" cy="701675"/>
          </a:xfrm>
          <a:prstGeom prst="rect">
            <a:avLst/>
          </a:prstGeom>
          <a:noFill/>
          <a:ln w="9525">
            <a:noFill/>
            <a:miter lim="800000"/>
            <a:headEnd/>
            <a:tailEnd/>
          </a:ln>
          <a:effectLst/>
        </p:spPr>
        <p:txBody>
          <a:bodyPr anchor="ctr">
            <a:spAutoFit/>
          </a:bodyPr>
          <a:lstStyle/>
          <a:p>
            <a:pPr algn="just"/>
            <a:r>
              <a:rPr lang="ru-RU" sz="2000"/>
              <a:t>Модели макроэкономического равновесия рассматриваются во всех основных течениях экономической мысли </a:t>
            </a:r>
          </a:p>
        </p:txBody>
      </p:sp>
      <p:sp>
        <p:nvSpPr>
          <p:cNvPr id="46086" name="Rectangle 6"/>
          <p:cNvSpPr>
            <a:spLocks noChangeArrowheads="1"/>
          </p:cNvSpPr>
          <p:nvPr/>
        </p:nvSpPr>
        <p:spPr bwMode="auto">
          <a:xfrm>
            <a:off x="762000" y="2057400"/>
            <a:ext cx="4113213" cy="4362450"/>
          </a:xfrm>
          <a:prstGeom prst="rect">
            <a:avLst/>
          </a:prstGeom>
          <a:noFill/>
          <a:ln w="9525">
            <a:noFill/>
            <a:miter lim="800000"/>
            <a:headEnd/>
            <a:tailEnd/>
          </a:ln>
          <a:effectLst/>
        </p:spPr>
        <p:txBody>
          <a:bodyPr wrap="none" anchor="ctr">
            <a:spAutoFit/>
          </a:bodyPr>
          <a:lstStyle/>
          <a:p>
            <a:pPr>
              <a:buClr>
                <a:srgbClr val="CC0000"/>
              </a:buClr>
              <a:buFont typeface="Wingdings" pitchFamily="2" charset="2"/>
              <a:buChar char="v"/>
            </a:pPr>
            <a:r>
              <a:rPr lang="ru-RU" sz="2800" b="1"/>
              <a:t>Франсуа Кенэ</a:t>
            </a:r>
          </a:p>
          <a:p>
            <a:pPr>
              <a:buClr>
                <a:srgbClr val="CC0000"/>
              </a:buClr>
              <a:buFont typeface="Wingdings" pitchFamily="2" charset="2"/>
              <a:buChar char="v"/>
            </a:pPr>
            <a:endParaRPr lang="ru-RU" sz="2800" b="1"/>
          </a:p>
          <a:p>
            <a:pPr>
              <a:buClr>
                <a:srgbClr val="CC0000"/>
              </a:buClr>
              <a:buFont typeface="Wingdings" pitchFamily="2" charset="2"/>
              <a:buChar char="v"/>
            </a:pPr>
            <a:r>
              <a:rPr lang="ru-RU" sz="2800"/>
              <a:t> </a:t>
            </a:r>
            <a:r>
              <a:rPr lang="ru-RU" sz="2800" b="1"/>
              <a:t>Жана-Батиста Сэй </a:t>
            </a:r>
          </a:p>
          <a:p>
            <a:pPr>
              <a:buClr>
                <a:srgbClr val="CC0000"/>
              </a:buClr>
              <a:buFont typeface="Wingdings" pitchFamily="2" charset="2"/>
              <a:buChar char="v"/>
            </a:pPr>
            <a:endParaRPr lang="ru-RU" sz="2800" b="1"/>
          </a:p>
          <a:p>
            <a:pPr>
              <a:buClr>
                <a:srgbClr val="CC0000"/>
              </a:buClr>
              <a:buFont typeface="Wingdings" pitchFamily="2" charset="2"/>
              <a:buChar char="v"/>
            </a:pPr>
            <a:r>
              <a:rPr lang="ru-RU" sz="2800" b="1"/>
              <a:t>Леон Вальрас</a:t>
            </a:r>
            <a:r>
              <a:rPr lang="ru-RU" sz="2800"/>
              <a:t> </a:t>
            </a:r>
          </a:p>
          <a:p>
            <a:pPr>
              <a:buClr>
                <a:srgbClr val="CC0000"/>
              </a:buClr>
              <a:buFont typeface="Wingdings" pitchFamily="2" charset="2"/>
              <a:buChar char="v"/>
            </a:pPr>
            <a:endParaRPr lang="ru-RU" sz="2800"/>
          </a:p>
          <a:p>
            <a:pPr>
              <a:buClr>
                <a:srgbClr val="CC0000"/>
              </a:buClr>
              <a:buFont typeface="Wingdings" pitchFamily="2" charset="2"/>
              <a:buChar char="v"/>
            </a:pPr>
            <a:r>
              <a:rPr lang="ru-RU" sz="2800" b="1"/>
              <a:t>Василия Леонтьева</a:t>
            </a:r>
            <a:r>
              <a:rPr lang="ru-RU" sz="2800"/>
              <a:t> </a:t>
            </a:r>
          </a:p>
          <a:p>
            <a:pPr>
              <a:buClr>
                <a:srgbClr val="CC0000"/>
              </a:buClr>
              <a:buFont typeface="Wingdings" pitchFamily="2" charset="2"/>
              <a:buChar char="v"/>
            </a:pPr>
            <a:endParaRPr lang="ru-RU" sz="2800"/>
          </a:p>
          <a:p>
            <a:pPr>
              <a:buClr>
                <a:srgbClr val="CC0000"/>
              </a:buClr>
              <a:buFont typeface="Wingdings" pitchFamily="2" charset="2"/>
              <a:buChar char="v"/>
            </a:pPr>
            <a:r>
              <a:rPr lang="ru-RU" sz="2800" b="1"/>
              <a:t>К. Маркса</a:t>
            </a:r>
            <a:r>
              <a:rPr lang="ru-RU" sz="2800"/>
              <a:t> </a:t>
            </a:r>
          </a:p>
          <a:p>
            <a:pPr>
              <a:buClr>
                <a:srgbClr val="CC0000"/>
              </a:buClr>
              <a:buFont typeface="Wingdings" pitchFamily="2" charset="2"/>
              <a:buChar char="v"/>
            </a:pPr>
            <a:endParaRPr lang="ru-RU" sz="2800"/>
          </a:p>
        </p:txBody>
      </p:sp>
      <p:sp>
        <p:nvSpPr>
          <p:cNvPr id="46092" name="Rectangle 12"/>
          <p:cNvSpPr>
            <a:spLocks noChangeArrowheads="1"/>
          </p:cNvSpPr>
          <p:nvPr/>
        </p:nvSpPr>
        <p:spPr bwMode="auto">
          <a:xfrm>
            <a:off x="133350" y="239713"/>
            <a:ext cx="382588" cy="519112"/>
          </a:xfrm>
          <a:prstGeom prst="rect">
            <a:avLst/>
          </a:prstGeom>
          <a:solidFill>
            <a:schemeClr val="tx1"/>
          </a:solidFill>
          <a:ln w="9525">
            <a:noFill/>
            <a:miter lim="800000"/>
            <a:headEnd/>
            <a:tailEnd/>
          </a:ln>
          <a:effectLst/>
        </p:spPr>
        <p:txBody>
          <a:bodyPr wrap="none">
            <a:spAutoFit/>
          </a:bodyPr>
          <a:lstStyle/>
          <a:p>
            <a:r>
              <a:rPr lang="ru-RU" sz="2800" b="1">
                <a:solidFill>
                  <a:srgbClr val="CC0000"/>
                </a:solidFill>
              </a:rPr>
              <a:t>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ChangeArrowheads="1"/>
          </p:cNvSpPr>
          <p:nvPr/>
        </p:nvSpPr>
        <p:spPr bwMode="auto">
          <a:xfrm>
            <a:off x="990600" y="196850"/>
            <a:ext cx="7848600" cy="519113"/>
          </a:xfrm>
          <a:prstGeom prst="rect">
            <a:avLst/>
          </a:prstGeom>
          <a:solidFill>
            <a:srgbClr val="FFFFFF"/>
          </a:solidFill>
          <a:ln w="9525">
            <a:noFill/>
            <a:miter lim="800000"/>
            <a:headEnd/>
            <a:tailEnd/>
          </a:ln>
          <a:effectLst/>
        </p:spPr>
        <p:txBody>
          <a:bodyPr anchor="ctr">
            <a:spAutoFit/>
          </a:bodyPr>
          <a:lstStyle/>
          <a:p>
            <a:pPr algn="ctr">
              <a:buClr>
                <a:srgbClr val="000000"/>
              </a:buClr>
              <a:buFontTx/>
              <a:buAutoNum type="arabicPeriod"/>
              <a:tabLst>
                <a:tab pos="350838" algn="l"/>
              </a:tabLst>
            </a:pPr>
            <a:r>
              <a:rPr lang="ru-RU" sz="2800">
                <a:solidFill>
                  <a:srgbClr val="000000"/>
                </a:solidFill>
              </a:rPr>
              <a:t>Модель равновесия «доходы-расходы»</a:t>
            </a:r>
          </a:p>
        </p:txBody>
      </p:sp>
      <p:sp>
        <p:nvSpPr>
          <p:cNvPr id="47109" name="Rectangle 5"/>
          <p:cNvSpPr>
            <a:spLocks noChangeArrowheads="1"/>
          </p:cNvSpPr>
          <p:nvPr/>
        </p:nvSpPr>
        <p:spPr bwMode="auto">
          <a:xfrm>
            <a:off x="228600" y="914400"/>
            <a:ext cx="8686800" cy="1311275"/>
          </a:xfrm>
          <a:prstGeom prst="rect">
            <a:avLst/>
          </a:prstGeom>
          <a:solidFill>
            <a:srgbClr val="FFFFFF"/>
          </a:solidFill>
          <a:ln w="9525">
            <a:noFill/>
            <a:miter lim="800000"/>
            <a:headEnd/>
            <a:tailEnd/>
          </a:ln>
          <a:effectLst/>
        </p:spPr>
        <p:txBody>
          <a:bodyPr anchor="ctr">
            <a:spAutoFit/>
          </a:bodyPr>
          <a:lstStyle/>
          <a:p>
            <a:pPr algn="just"/>
            <a:r>
              <a:rPr lang="ru-RU" sz="2000">
                <a:solidFill>
                  <a:srgbClr val="000000"/>
                </a:solidFill>
              </a:rPr>
              <a:t>теория Дж. М. Кейнса, согласно которой для достижения равновесия при полной занятости государство должно стимулировать </a:t>
            </a:r>
            <a:r>
              <a:rPr lang="ru-RU" sz="2000" b="1" i="1">
                <a:solidFill>
                  <a:srgbClr val="CC0000"/>
                </a:solidFill>
              </a:rPr>
              <a:t>совокупный спрос</a:t>
            </a:r>
            <a:r>
              <a:rPr lang="ru-RU" sz="2000" b="1">
                <a:solidFill>
                  <a:srgbClr val="000000"/>
                </a:solidFill>
              </a:rPr>
              <a:t>.</a:t>
            </a:r>
            <a:r>
              <a:rPr lang="ru-RU" sz="2000">
                <a:solidFill>
                  <a:srgbClr val="000000"/>
                </a:solidFill>
              </a:rPr>
              <a:t> Недостаточность совокупного спроса обусловлена двумя основными причинами:</a:t>
            </a:r>
          </a:p>
        </p:txBody>
      </p:sp>
      <p:sp>
        <p:nvSpPr>
          <p:cNvPr id="47110" name="Rectangle 6"/>
          <p:cNvSpPr>
            <a:spLocks noChangeArrowheads="1"/>
          </p:cNvSpPr>
          <p:nvPr/>
        </p:nvSpPr>
        <p:spPr bwMode="auto">
          <a:xfrm>
            <a:off x="381000" y="2654300"/>
            <a:ext cx="8534400" cy="1552575"/>
          </a:xfrm>
          <a:prstGeom prst="rect">
            <a:avLst/>
          </a:prstGeom>
          <a:noFill/>
          <a:ln w="9525">
            <a:noFill/>
            <a:miter lim="800000"/>
            <a:headEnd/>
            <a:tailEnd/>
          </a:ln>
          <a:effectLst/>
        </p:spPr>
        <p:txBody>
          <a:bodyPr anchor="ctr">
            <a:spAutoFit/>
          </a:bodyPr>
          <a:lstStyle/>
          <a:p>
            <a:pPr algn="just"/>
            <a:r>
              <a:rPr lang="ru-RU" sz="2400" b="1"/>
              <a:t>1 Действием основного психологического закона, согласно которому по мере роста дохода люди увеличивают долю дохода, идущую на сбережения (</a:t>
            </a:r>
            <a:r>
              <a:rPr lang="ru-RU" sz="2400" b="1" i="1"/>
              <a:t>для характеристики используются термины). </a:t>
            </a:r>
          </a:p>
        </p:txBody>
      </p:sp>
      <p:sp>
        <p:nvSpPr>
          <p:cNvPr id="47111" name="Rectangle 7"/>
          <p:cNvSpPr>
            <a:spLocks noChangeArrowheads="1"/>
          </p:cNvSpPr>
          <p:nvPr/>
        </p:nvSpPr>
        <p:spPr bwMode="auto">
          <a:xfrm>
            <a:off x="304800" y="4495800"/>
            <a:ext cx="8610600" cy="976313"/>
          </a:xfrm>
          <a:prstGeom prst="rect">
            <a:avLst/>
          </a:prstGeom>
          <a:solidFill>
            <a:schemeClr val="tx1"/>
          </a:solidFill>
          <a:ln w="9525">
            <a:noFill/>
            <a:miter lim="800000"/>
            <a:headEnd/>
            <a:tailEnd/>
          </a:ln>
          <a:effectLst/>
        </p:spPr>
        <p:txBody>
          <a:bodyPr anchor="ctr">
            <a:spAutoFit/>
          </a:bodyPr>
          <a:lstStyle/>
          <a:p>
            <a:r>
              <a:rPr lang="ru-RU" sz="1800" b="1" dirty="0">
                <a:solidFill>
                  <a:srgbClr val="000000"/>
                </a:solidFill>
              </a:rPr>
              <a:t>Средняя склонность к потреблению показывает, какая доля дохода идет на </a:t>
            </a:r>
            <a:r>
              <a:rPr lang="ru-RU" sz="1800" b="1" dirty="0">
                <a:solidFill>
                  <a:schemeClr val="bg1"/>
                </a:solidFill>
              </a:rPr>
              <a:t>потребление       </a:t>
            </a:r>
            <a:r>
              <a:rPr lang="en-US" sz="2000" b="1" i="1" dirty="0">
                <a:solidFill>
                  <a:schemeClr val="bg1"/>
                </a:solidFill>
              </a:rPr>
              <a:t>APC</a:t>
            </a:r>
            <a:r>
              <a:rPr lang="en-US" sz="2000" b="1" dirty="0">
                <a:solidFill>
                  <a:schemeClr val="bg1"/>
                </a:solidFill>
              </a:rPr>
              <a:t> </a:t>
            </a:r>
            <a:r>
              <a:rPr lang="ru-RU" sz="2000" b="1" dirty="0">
                <a:solidFill>
                  <a:schemeClr val="bg1"/>
                </a:solidFill>
              </a:rPr>
              <a:t>= </a:t>
            </a:r>
            <a:r>
              <a:rPr lang="ru-RU" sz="2000" b="1" i="1" dirty="0">
                <a:solidFill>
                  <a:schemeClr val="bg1"/>
                </a:solidFill>
              </a:rPr>
              <a:t>С</a:t>
            </a:r>
            <a:r>
              <a:rPr lang="ru-RU" sz="2000" b="1" dirty="0">
                <a:solidFill>
                  <a:schemeClr val="bg1"/>
                </a:solidFill>
              </a:rPr>
              <a:t> / </a:t>
            </a:r>
            <a:r>
              <a:rPr lang="en-US" sz="2000" b="1" i="1" dirty="0">
                <a:solidFill>
                  <a:schemeClr val="bg1"/>
                </a:solidFill>
              </a:rPr>
              <a:t>Y</a:t>
            </a:r>
            <a:r>
              <a:rPr lang="en-US" sz="2000" b="1" dirty="0">
                <a:solidFill>
                  <a:schemeClr val="bg1"/>
                </a:solidFill>
              </a:rPr>
              <a:t> </a:t>
            </a:r>
          </a:p>
          <a:p>
            <a:endParaRPr lang="ru-RU" sz="2000" b="1" dirty="0">
              <a:solidFill>
                <a:schemeClr val="bg1"/>
              </a:solidFill>
            </a:endParaRPr>
          </a:p>
        </p:txBody>
      </p:sp>
      <p:sp>
        <p:nvSpPr>
          <p:cNvPr id="47112" name="Rectangle 8"/>
          <p:cNvSpPr>
            <a:spLocks noChangeArrowheads="1"/>
          </p:cNvSpPr>
          <p:nvPr/>
        </p:nvSpPr>
        <p:spPr bwMode="auto">
          <a:xfrm>
            <a:off x="304800" y="5791200"/>
            <a:ext cx="8610600" cy="641350"/>
          </a:xfrm>
          <a:prstGeom prst="rect">
            <a:avLst/>
          </a:prstGeom>
          <a:solidFill>
            <a:srgbClr val="FFFFFF"/>
          </a:solidFill>
          <a:ln w="9525">
            <a:noFill/>
            <a:miter lim="800000"/>
            <a:headEnd/>
            <a:tailEnd/>
          </a:ln>
          <a:effectLst/>
        </p:spPr>
        <p:txBody>
          <a:bodyPr anchor="ctr">
            <a:spAutoFit/>
          </a:bodyPr>
          <a:lstStyle/>
          <a:p>
            <a:pPr indent="450850" algn="just"/>
            <a:r>
              <a:rPr lang="ru-RU"/>
              <a:t>.</a:t>
            </a:r>
            <a:r>
              <a:rPr lang="ru-RU" sz="1800" b="1">
                <a:solidFill>
                  <a:srgbClr val="000000"/>
                </a:solidFill>
              </a:rPr>
              <a:t>Средняя склонность к сбережению </a:t>
            </a:r>
            <a:r>
              <a:rPr lang="en-US" sz="1800" b="1" i="1">
                <a:solidFill>
                  <a:srgbClr val="CC0000"/>
                </a:solidFill>
              </a:rPr>
              <a:t>APS</a:t>
            </a:r>
            <a:r>
              <a:rPr lang="en-US" sz="1800" b="1">
                <a:solidFill>
                  <a:srgbClr val="CC0000"/>
                </a:solidFill>
              </a:rPr>
              <a:t> </a:t>
            </a:r>
            <a:r>
              <a:rPr lang="ru-RU" sz="1800" b="1">
                <a:solidFill>
                  <a:srgbClr val="CC0000"/>
                </a:solidFill>
              </a:rPr>
              <a:t>= </a:t>
            </a:r>
            <a:r>
              <a:rPr lang="en-US" sz="1800" b="1" i="1">
                <a:solidFill>
                  <a:srgbClr val="CC0000"/>
                </a:solidFill>
              </a:rPr>
              <a:t>S</a:t>
            </a:r>
            <a:r>
              <a:rPr lang="en-US" sz="1800" b="1">
                <a:solidFill>
                  <a:srgbClr val="CC0000"/>
                </a:solidFill>
              </a:rPr>
              <a:t> </a:t>
            </a:r>
            <a:r>
              <a:rPr lang="ru-RU" sz="1800" b="1">
                <a:solidFill>
                  <a:srgbClr val="CC0000"/>
                </a:solidFill>
              </a:rPr>
              <a:t>/ </a:t>
            </a:r>
            <a:r>
              <a:rPr lang="en-US" sz="1800" b="1" i="1">
                <a:solidFill>
                  <a:srgbClr val="CC0000"/>
                </a:solidFill>
              </a:rPr>
              <a:t>Y</a:t>
            </a:r>
            <a:r>
              <a:rPr lang="en-US" sz="1800" b="1">
                <a:solidFill>
                  <a:srgbClr val="000000"/>
                </a:solidFill>
              </a:rPr>
              <a:t> </a:t>
            </a:r>
            <a:r>
              <a:rPr lang="ru-RU" sz="1800" b="1">
                <a:solidFill>
                  <a:srgbClr val="000000"/>
                </a:solidFill>
              </a:rPr>
              <a:t>характеризует долю дохода, которая сберегается</a:t>
            </a:r>
            <a:r>
              <a:rPr lang="ru-RU" sz="1800">
                <a:solidFill>
                  <a:srgbClr val="000000"/>
                </a:solidFill>
              </a:rPr>
              <a:t>.</a:t>
            </a:r>
          </a:p>
        </p:txBody>
      </p:sp>
      <p:sp>
        <p:nvSpPr>
          <p:cNvPr id="47115" name="Rectangle 11"/>
          <p:cNvSpPr>
            <a:spLocks noChangeArrowheads="1"/>
          </p:cNvSpPr>
          <p:nvPr/>
        </p:nvSpPr>
        <p:spPr bwMode="auto">
          <a:xfrm>
            <a:off x="341313" y="130175"/>
            <a:ext cx="382587" cy="519113"/>
          </a:xfrm>
          <a:prstGeom prst="rect">
            <a:avLst/>
          </a:prstGeom>
          <a:solidFill>
            <a:schemeClr val="tx1"/>
          </a:solidFill>
          <a:ln w="9525">
            <a:noFill/>
            <a:miter lim="800000"/>
            <a:headEnd/>
            <a:tailEnd/>
          </a:ln>
          <a:effectLst/>
        </p:spPr>
        <p:txBody>
          <a:bodyPr wrap="none">
            <a:spAutoFit/>
          </a:bodyPr>
          <a:lstStyle/>
          <a:p>
            <a:r>
              <a:rPr lang="ru-RU" sz="2800">
                <a:solidFill>
                  <a:srgbClr val="CC0000"/>
                </a:solidFill>
              </a:rPr>
              <a:t>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ChangeArrowheads="1"/>
          </p:cNvSpPr>
          <p:nvPr/>
        </p:nvSpPr>
        <p:spPr bwMode="auto">
          <a:xfrm>
            <a:off x="-1295400" y="4724400"/>
            <a:ext cx="10210800" cy="1187450"/>
          </a:xfrm>
          <a:prstGeom prst="rect">
            <a:avLst/>
          </a:prstGeom>
          <a:noFill/>
          <a:ln w="9525">
            <a:noFill/>
            <a:miter lim="800000"/>
            <a:headEnd/>
            <a:tailEnd/>
          </a:ln>
          <a:effectLst/>
        </p:spPr>
        <p:txBody>
          <a:bodyPr anchor="ctr">
            <a:spAutoFit/>
          </a:bodyPr>
          <a:lstStyle/>
          <a:p>
            <a:pPr lvl="4" algn="just">
              <a:buClr>
                <a:srgbClr val="000000"/>
              </a:buClr>
              <a:buSzPct val="25000"/>
              <a:buFontTx/>
              <a:buChar char="•"/>
              <a:tabLst>
                <a:tab pos="374650" algn="l"/>
              </a:tabLst>
            </a:pPr>
            <a:r>
              <a:rPr lang="ru-RU" sz="2400"/>
              <a:t>2. </a:t>
            </a:r>
            <a:r>
              <a:rPr lang="ru-RU" sz="2400" b="1"/>
              <a:t>Невысокой нормой прибыли на капитал вследствие высокого уровня процента (это снижает инвестиционный спрос со стороны фирм).</a:t>
            </a:r>
          </a:p>
        </p:txBody>
      </p:sp>
      <p:sp>
        <p:nvSpPr>
          <p:cNvPr id="48133" name="Rectangle 5"/>
          <p:cNvSpPr>
            <a:spLocks noChangeArrowheads="1"/>
          </p:cNvSpPr>
          <p:nvPr/>
        </p:nvSpPr>
        <p:spPr bwMode="auto">
          <a:xfrm>
            <a:off x="304800" y="381000"/>
            <a:ext cx="8534400" cy="1200329"/>
          </a:xfrm>
          <a:prstGeom prst="rect">
            <a:avLst/>
          </a:prstGeom>
          <a:solidFill>
            <a:schemeClr val="tx1"/>
          </a:solidFill>
          <a:ln w="9525">
            <a:noFill/>
            <a:miter lim="800000"/>
            <a:headEnd/>
            <a:tailEnd/>
          </a:ln>
          <a:effectLst/>
        </p:spPr>
        <p:txBody>
          <a:bodyPr>
            <a:spAutoFit/>
          </a:bodyPr>
          <a:lstStyle/>
          <a:p>
            <a:r>
              <a:rPr lang="ru-RU" sz="2400" b="1" dirty="0">
                <a:solidFill>
                  <a:schemeClr val="bg1"/>
                </a:solidFill>
              </a:rPr>
              <a:t>Предельная склонность к потреблению </a:t>
            </a:r>
            <a:r>
              <a:rPr lang="en-US" sz="2400" b="1" i="1" dirty="0">
                <a:solidFill>
                  <a:schemeClr val="bg1"/>
                </a:solidFill>
              </a:rPr>
              <a:t>MPC</a:t>
            </a:r>
            <a:r>
              <a:rPr lang="en-US" sz="2400" b="1" dirty="0">
                <a:solidFill>
                  <a:schemeClr val="bg1"/>
                </a:solidFill>
              </a:rPr>
              <a:t> </a:t>
            </a:r>
            <a:r>
              <a:rPr lang="ru-RU" sz="2400" b="1" dirty="0">
                <a:solidFill>
                  <a:schemeClr val="bg1"/>
                </a:solidFill>
              </a:rPr>
              <a:t>=   С /  </a:t>
            </a:r>
            <a:r>
              <a:rPr lang="en-US" sz="2400" b="1" i="1" dirty="0">
                <a:solidFill>
                  <a:schemeClr val="bg1"/>
                </a:solidFill>
              </a:rPr>
              <a:t>Y </a:t>
            </a:r>
            <a:r>
              <a:rPr lang="ru-RU" sz="2400" b="1" dirty="0">
                <a:solidFill>
                  <a:schemeClr val="bg1"/>
                </a:solidFill>
              </a:rPr>
              <a:t>показывает изменение величины потребления в зависимости от изменения дохода.</a:t>
            </a:r>
          </a:p>
        </p:txBody>
      </p:sp>
      <p:sp>
        <p:nvSpPr>
          <p:cNvPr id="48136" name="Rectangle 8"/>
          <p:cNvSpPr>
            <a:spLocks noChangeArrowheads="1"/>
          </p:cNvSpPr>
          <p:nvPr/>
        </p:nvSpPr>
        <p:spPr bwMode="auto">
          <a:xfrm>
            <a:off x="381000" y="1981200"/>
            <a:ext cx="8382000" cy="1200329"/>
          </a:xfrm>
          <a:prstGeom prst="rect">
            <a:avLst/>
          </a:prstGeom>
          <a:solidFill>
            <a:schemeClr val="tx1"/>
          </a:solidFill>
          <a:ln w="9525">
            <a:noFill/>
            <a:miter lim="800000"/>
            <a:headEnd/>
            <a:tailEnd/>
          </a:ln>
          <a:effectLst/>
        </p:spPr>
        <p:txBody>
          <a:bodyPr anchor="ctr">
            <a:spAutoFit/>
          </a:bodyPr>
          <a:lstStyle/>
          <a:p>
            <a:r>
              <a:rPr lang="ru-RU" sz="2400" b="1" dirty="0">
                <a:solidFill>
                  <a:schemeClr val="bg1"/>
                </a:solidFill>
              </a:rPr>
              <a:t>Предельная склонность к сбережению </a:t>
            </a:r>
          </a:p>
          <a:p>
            <a:pPr algn="just"/>
            <a:r>
              <a:rPr lang="en-US" sz="2400" b="1" i="1" dirty="0">
                <a:solidFill>
                  <a:schemeClr val="bg1"/>
                </a:solidFill>
              </a:rPr>
              <a:t>MPS</a:t>
            </a:r>
            <a:r>
              <a:rPr lang="en-US" sz="2400" b="1" dirty="0">
                <a:solidFill>
                  <a:schemeClr val="bg1"/>
                </a:solidFill>
              </a:rPr>
              <a:t> </a:t>
            </a:r>
            <a:r>
              <a:rPr lang="ru-RU" sz="2400" b="1" dirty="0">
                <a:solidFill>
                  <a:schemeClr val="bg1"/>
                </a:solidFill>
              </a:rPr>
              <a:t>= S</a:t>
            </a:r>
            <a:r>
              <a:rPr lang="ru-RU" sz="2400" b="1" i="1" dirty="0">
                <a:solidFill>
                  <a:schemeClr val="bg1"/>
                </a:solidFill>
              </a:rPr>
              <a:t>/ Y </a:t>
            </a:r>
            <a:r>
              <a:rPr lang="ru-RU" sz="2400" b="1" dirty="0">
                <a:solidFill>
                  <a:schemeClr val="bg1"/>
                </a:solidFill>
              </a:rPr>
              <a:t>определяет изменение величины сбережения в зависимости от изменения дохода.</a:t>
            </a:r>
          </a:p>
        </p:txBody>
      </p:sp>
      <p:sp>
        <p:nvSpPr>
          <p:cNvPr id="48138" name="AutoShape 10"/>
          <p:cNvSpPr>
            <a:spLocks noChangeArrowheads="1"/>
          </p:cNvSpPr>
          <p:nvPr/>
        </p:nvSpPr>
        <p:spPr bwMode="auto">
          <a:xfrm>
            <a:off x="2590800" y="2514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
        <p:nvSpPr>
          <p:cNvPr id="48139" name="AutoShape 11"/>
          <p:cNvSpPr>
            <a:spLocks noChangeArrowheads="1"/>
          </p:cNvSpPr>
          <p:nvPr/>
        </p:nvSpPr>
        <p:spPr bwMode="auto">
          <a:xfrm>
            <a:off x="2057400" y="2514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
        <p:nvSpPr>
          <p:cNvPr id="48141" name="AutoShape 13"/>
          <p:cNvSpPr>
            <a:spLocks noChangeArrowheads="1"/>
          </p:cNvSpPr>
          <p:nvPr/>
        </p:nvSpPr>
        <p:spPr bwMode="auto">
          <a:xfrm>
            <a:off x="7620000" y="609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
        <p:nvSpPr>
          <p:cNvPr id="48142" name="AutoShape 14"/>
          <p:cNvSpPr>
            <a:spLocks noChangeArrowheads="1"/>
          </p:cNvSpPr>
          <p:nvPr/>
        </p:nvSpPr>
        <p:spPr bwMode="auto">
          <a:xfrm>
            <a:off x="8229600" y="609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p:cNvPicPr>
            <a:picLocks noChangeAspect="1" noChangeArrowheads="1"/>
          </p:cNvPicPr>
          <p:nvPr/>
        </p:nvPicPr>
        <p:blipFill>
          <a:blip r:embed="rId2"/>
          <a:srcRect/>
          <a:stretch>
            <a:fillRect/>
          </a:stretch>
        </p:blipFill>
        <p:spPr bwMode="auto">
          <a:xfrm>
            <a:off x="1600200" y="914400"/>
            <a:ext cx="6781800" cy="5105400"/>
          </a:xfrm>
          <a:prstGeom prst="rect">
            <a:avLst/>
          </a:prstGeom>
          <a:noFill/>
          <a:ln w="9525">
            <a:noFill/>
            <a:miter lim="800000"/>
            <a:headEnd/>
            <a:tailEnd/>
          </a:ln>
        </p:spPr>
      </p:pic>
      <p:sp>
        <p:nvSpPr>
          <p:cNvPr id="50181" name="Rectangle 5"/>
          <p:cNvSpPr>
            <a:spLocks noChangeArrowheads="1"/>
          </p:cNvSpPr>
          <p:nvPr/>
        </p:nvSpPr>
        <p:spPr bwMode="auto">
          <a:xfrm>
            <a:off x="2057400" y="228600"/>
            <a:ext cx="6629400" cy="457200"/>
          </a:xfrm>
          <a:prstGeom prst="rect">
            <a:avLst/>
          </a:prstGeom>
          <a:noFill/>
          <a:ln w="9525">
            <a:noFill/>
            <a:miter lim="800000"/>
            <a:headEnd/>
            <a:tailEnd/>
          </a:ln>
          <a:effectLst/>
        </p:spPr>
        <p:txBody>
          <a:bodyPr anchor="ctr">
            <a:spAutoFit/>
          </a:bodyPr>
          <a:lstStyle/>
          <a:p>
            <a:r>
              <a:rPr lang="ru-RU" sz="2400" b="1"/>
              <a:t>Модель равновесия «доходы-расходы»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ChangeArrowheads="1"/>
          </p:cNvSpPr>
          <p:nvPr/>
        </p:nvSpPr>
        <p:spPr bwMode="auto">
          <a:xfrm>
            <a:off x="152400" y="914400"/>
            <a:ext cx="8839200" cy="5078313"/>
          </a:xfrm>
          <a:prstGeom prst="rect">
            <a:avLst/>
          </a:prstGeom>
          <a:solidFill>
            <a:schemeClr val="tx1"/>
          </a:solidFill>
          <a:ln w="9525">
            <a:noFill/>
            <a:miter lim="800000"/>
            <a:headEnd/>
            <a:tailEnd/>
          </a:ln>
          <a:effectLst/>
        </p:spPr>
        <p:txBody>
          <a:bodyPr anchor="ctr">
            <a:spAutoFit/>
          </a:bodyPr>
          <a:lstStyle/>
          <a:p>
            <a:pPr indent="450850" algn="just">
              <a:tabLst>
                <a:tab pos="2389188" algn="l"/>
              </a:tabLst>
            </a:pPr>
            <a:r>
              <a:rPr lang="ru-RU" sz="2000" b="1" dirty="0">
                <a:solidFill>
                  <a:schemeClr val="bg1"/>
                </a:solidFill>
              </a:rPr>
              <a:t>Для определения точки равновесия необходимо провести линию под углом 45°. Все точки этой прямой находятся в равновесии: расходы равны доходам. Построим линию потребления С</a:t>
            </a:r>
            <a:r>
              <a:rPr lang="ru-RU" sz="2000" dirty="0">
                <a:solidFill>
                  <a:schemeClr val="bg1"/>
                </a:solidFill>
              </a:rPr>
              <a:t> </a:t>
            </a:r>
            <a:endParaRPr lang="ru-RU" sz="2000" b="1" dirty="0">
              <a:solidFill>
                <a:schemeClr val="bg1"/>
              </a:solidFill>
            </a:endParaRPr>
          </a:p>
          <a:p>
            <a:pPr indent="450850" algn="just">
              <a:tabLst>
                <a:tab pos="2389188" algn="l"/>
              </a:tabLst>
            </a:pPr>
            <a:r>
              <a:rPr lang="ru-RU" sz="2400" b="1" dirty="0">
                <a:solidFill>
                  <a:schemeClr val="bg1"/>
                </a:solidFill>
              </a:rPr>
              <a:t>                        С = </a:t>
            </a:r>
            <a:r>
              <a:rPr lang="ru-RU" sz="2400" b="1" dirty="0" err="1">
                <a:solidFill>
                  <a:schemeClr val="bg1"/>
                </a:solidFill>
              </a:rPr>
              <a:t>Сех</a:t>
            </a:r>
            <a:r>
              <a:rPr lang="ru-RU" sz="2400" b="1" dirty="0">
                <a:solidFill>
                  <a:schemeClr val="bg1"/>
                </a:solidFill>
              </a:rPr>
              <a:t> + </a:t>
            </a:r>
            <a:r>
              <a:rPr lang="ru-RU" sz="2400" b="1" i="1" dirty="0">
                <a:solidFill>
                  <a:schemeClr val="bg1"/>
                </a:solidFill>
              </a:rPr>
              <a:t>MPC</a:t>
            </a:r>
            <a:r>
              <a:rPr lang="ru-RU" sz="2400" b="1" dirty="0">
                <a:solidFill>
                  <a:schemeClr val="bg1"/>
                </a:solidFill>
              </a:rPr>
              <a:t> </a:t>
            </a:r>
            <a:r>
              <a:rPr lang="ru-RU" sz="2400" b="1" dirty="0" err="1">
                <a:solidFill>
                  <a:schemeClr val="bg1"/>
                </a:solidFill>
              </a:rPr>
              <a:t>х</a:t>
            </a:r>
            <a:r>
              <a:rPr lang="ru-RU" sz="2400" b="1" dirty="0">
                <a:solidFill>
                  <a:schemeClr val="bg1"/>
                </a:solidFill>
              </a:rPr>
              <a:t> </a:t>
            </a:r>
            <a:r>
              <a:rPr lang="en-US" sz="2400" b="1" dirty="0">
                <a:solidFill>
                  <a:schemeClr val="bg1"/>
                </a:solidFill>
              </a:rPr>
              <a:t>Y</a:t>
            </a:r>
            <a:r>
              <a:rPr lang="ru-RU" sz="2400" b="1" dirty="0">
                <a:solidFill>
                  <a:schemeClr val="bg1"/>
                </a:solidFill>
              </a:rPr>
              <a:t>,	</a:t>
            </a:r>
          </a:p>
          <a:p>
            <a:pPr indent="450850" algn="just">
              <a:tabLst>
                <a:tab pos="2389188" algn="l"/>
              </a:tabLst>
            </a:pPr>
            <a:r>
              <a:rPr lang="ru-RU" sz="2000" b="1" dirty="0">
                <a:solidFill>
                  <a:schemeClr val="bg1"/>
                </a:solidFill>
              </a:rPr>
              <a:t>где </a:t>
            </a:r>
            <a:r>
              <a:rPr lang="ru-RU" sz="2000" b="1" i="1" dirty="0" err="1">
                <a:solidFill>
                  <a:schemeClr val="bg1"/>
                </a:solidFill>
              </a:rPr>
              <a:t>Сех</a:t>
            </a:r>
            <a:r>
              <a:rPr lang="ru-RU" sz="2000" b="1" dirty="0">
                <a:solidFill>
                  <a:schemeClr val="bg1"/>
                </a:solidFill>
              </a:rPr>
              <a:t> - экзогенное, т.е. не зависящее от изменения дохода потребление (допустим, оно будет равняться 100 единицам);</a:t>
            </a:r>
          </a:p>
          <a:p>
            <a:pPr indent="450850" algn="just">
              <a:tabLst>
                <a:tab pos="2389188" algn="l"/>
              </a:tabLst>
            </a:pPr>
            <a:r>
              <a:rPr lang="ru-RU" sz="2000" b="1" i="1" dirty="0">
                <a:solidFill>
                  <a:schemeClr val="bg1"/>
                </a:solidFill>
              </a:rPr>
              <a:t>MPC</a:t>
            </a:r>
            <a:r>
              <a:rPr lang="ru-RU" sz="2000" b="1" dirty="0">
                <a:solidFill>
                  <a:schemeClr val="bg1"/>
                </a:solidFill>
              </a:rPr>
              <a:t> - предельная склонность к потреблению (примем ее за 0,8);</a:t>
            </a:r>
          </a:p>
          <a:p>
            <a:pPr indent="450850" algn="just">
              <a:tabLst>
                <a:tab pos="2389188" algn="l"/>
              </a:tabLst>
            </a:pPr>
            <a:r>
              <a:rPr lang="en-US" sz="2000" b="1" dirty="0">
                <a:solidFill>
                  <a:schemeClr val="bg1"/>
                </a:solidFill>
              </a:rPr>
              <a:t>Y</a:t>
            </a:r>
            <a:r>
              <a:rPr lang="ru-RU" sz="2000" dirty="0">
                <a:solidFill>
                  <a:schemeClr val="bg1"/>
                </a:solidFill>
              </a:rPr>
              <a:t> </a:t>
            </a:r>
            <a:r>
              <a:rPr lang="ru-RU" sz="2000" b="1" dirty="0">
                <a:solidFill>
                  <a:schemeClr val="bg1"/>
                </a:solidFill>
              </a:rPr>
              <a:t>- располагаемый доход.</a:t>
            </a:r>
          </a:p>
          <a:p>
            <a:pPr indent="450850" algn="just">
              <a:tabLst>
                <a:tab pos="2389188" algn="l"/>
              </a:tabLst>
            </a:pPr>
            <a:r>
              <a:rPr lang="ru-RU" sz="2000" b="1" dirty="0">
                <a:solidFill>
                  <a:schemeClr val="bg1"/>
                </a:solidFill>
              </a:rPr>
              <a:t>Примем </a:t>
            </a:r>
            <a:r>
              <a:rPr lang="en-US" sz="2000" b="1" i="1" dirty="0">
                <a:solidFill>
                  <a:schemeClr val="bg1"/>
                </a:solidFill>
              </a:rPr>
              <a:t>Y</a:t>
            </a:r>
            <a:r>
              <a:rPr lang="en-US" sz="2000" b="1" dirty="0">
                <a:solidFill>
                  <a:schemeClr val="bg1"/>
                </a:solidFill>
              </a:rPr>
              <a:t> </a:t>
            </a:r>
            <a:r>
              <a:rPr lang="ru-RU" sz="2000" b="1" dirty="0">
                <a:solidFill>
                  <a:schemeClr val="bg1"/>
                </a:solidFill>
              </a:rPr>
              <a:t>за ноль. Тогда </a:t>
            </a:r>
            <a:r>
              <a:rPr lang="ru-RU" sz="2000" b="1" i="1" dirty="0">
                <a:solidFill>
                  <a:schemeClr val="bg1"/>
                </a:solidFill>
              </a:rPr>
              <a:t>С</a:t>
            </a:r>
            <a:r>
              <a:rPr lang="ru-RU" sz="2000" b="1" dirty="0">
                <a:solidFill>
                  <a:schemeClr val="bg1"/>
                </a:solidFill>
              </a:rPr>
              <a:t> будет равняться </a:t>
            </a:r>
            <a:r>
              <a:rPr lang="ru-RU" sz="2000" b="1" i="1" dirty="0">
                <a:solidFill>
                  <a:schemeClr val="bg1"/>
                </a:solidFill>
              </a:rPr>
              <a:t>С</a:t>
            </a:r>
            <a:r>
              <a:rPr lang="ru-RU" sz="2000" b="1" dirty="0">
                <a:solidFill>
                  <a:schemeClr val="bg1"/>
                </a:solidFill>
              </a:rPr>
              <a:t> экзогенному (100). Придадим </a:t>
            </a:r>
            <a:r>
              <a:rPr lang="en-US" sz="2000" b="1" dirty="0">
                <a:solidFill>
                  <a:schemeClr val="bg1"/>
                </a:solidFill>
              </a:rPr>
              <a:t>Y</a:t>
            </a:r>
            <a:r>
              <a:rPr lang="ru-RU" sz="2000" b="1" dirty="0">
                <a:solidFill>
                  <a:schemeClr val="bg1"/>
                </a:solidFill>
              </a:rPr>
              <a:t>, к примеру, значение 200 единиц. Тогда </a:t>
            </a:r>
            <a:r>
              <a:rPr lang="ru-RU" sz="2000" b="1" i="1" dirty="0">
                <a:solidFill>
                  <a:schemeClr val="bg1"/>
                </a:solidFill>
              </a:rPr>
              <a:t>С</a:t>
            </a:r>
            <a:r>
              <a:rPr lang="ru-RU" sz="2000" b="1" dirty="0">
                <a:solidFill>
                  <a:schemeClr val="bg1"/>
                </a:solidFill>
              </a:rPr>
              <a:t> = 100 + 0,8 </a:t>
            </a:r>
            <a:r>
              <a:rPr lang="ru-RU" sz="2000" b="1" dirty="0" err="1">
                <a:solidFill>
                  <a:schemeClr val="bg1"/>
                </a:solidFill>
              </a:rPr>
              <a:t>х</a:t>
            </a:r>
            <a:r>
              <a:rPr lang="ru-RU" sz="2000" b="1" dirty="0">
                <a:solidFill>
                  <a:schemeClr val="bg1"/>
                </a:solidFill>
              </a:rPr>
              <a:t> 200 = 260.</a:t>
            </a:r>
          </a:p>
          <a:p>
            <a:pPr indent="450850" algn="just">
              <a:tabLst>
                <a:tab pos="2389188" algn="l"/>
              </a:tabLst>
            </a:pPr>
            <a:r>
              <a:rPr lang="ru-RU" sz="2000" b="1" dirty="0">
                <a:solidFill>
                  <a:schemeClr val="bg1"/>
                </a:solidFill>
              </a:rPr>
              <a:t>Точка пересечения прямой потребления с линией под углом в 45° называется критической точкой. В этой точке весь доход потребляется. При значениях потребления выше этой точки часть доходов идет на сбережения. Если же потребление превышает располагаемый доход (область слева от критической точки), то оно осуществляется отчасти за счет прежних сбережений.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228600" y="-30163"/>
            <a:ext cx="8610600" cy="6001643"/>
          </a:xfrm>
          <a:prstGeom prst="rect">
            <a:avLst/>
          </a:prstGeom>
          <a:solidFill>
            <a:schemeClr val="tx1"/>
          </a:solidFill>
          <a:ln w="9525">
            <a:noFill/>
            <a:miter lim="800000"/>
            <a:headEnd/>
            <a:tailEnd/>
          </a:ln>
          <a:effectLst/>
        </p:spPr>
        <p:txBody>
          <a:bodyPr anchor="ctr">
            <a:spAutoFit/>
          </a:bodyPr>
          <a:lstStyle/>
          <a:p>
            <a:pPr algn="ctr"/>
            <a:r>
              <a:rPr lang="ru-RU" sz="2400" b="1" dirty="0">
                <a:solidFill>
                  <a:schemeClr val="bg1"/>
                </a:solidFill>
              </a:rPr>
              <a:t>Построим линию сбережения. </a:t>
            </a:r>
          </a:p>
          <a:p>
            <a:pPr algn="ctr"/>
            <a:r>
              <a:rPr lang="ru-RU" sz="2400" b="1" dirty="0">
                <a:solidFill>
                  <a:schemeClr val="bg1"/>
                </a:solidFill>
              </a:rPr>
              <a:t> </a:t>
            </a:r>
            <a:r>
              <a:rPr lang="en-US" sz="2400" b="1" i="1" dirty="0">
                <a:solidFill>
                  <a:schemeClr val="bg1"/>
                </a:solidFill>
              </a:rPr>
              <a:t>S</a:t>
            </a:r>
            <a:r>
              <a:rPr lang="en-US" sz="2400" b="1" dirty="0">
                <a:solidFill>
                  <a:schemeClr val="bg1"/>
                </a:solidFill>
              </a:rPr>
              <a:t> </a:t>
            </a:r>
            <a:r>
              <a:rPr lang="ru-RU" sz="2400" b="1" dirty="0">
                <a:solidFill>
                  <a:schemeClr val="bg1"/>
                </a:solidFill>
              </a:rPr>
              <a:t>= </a:t>
            </a:r>
            <a:r>
              <a:rPr lang="en-US" sz="2400" b="1" i="1" dirty="0">
                <a:solidFill>
                  <a:schemeClr val="bg1"/>
                </a:solidFill>
              </a:rPr>
              <a:t>Sex</a:t>
            </a:r>
            <a:r>
              <a:rPr lang="en-US" sz="2400" b="1" dirty="0">
                <a:solidFill>
                  <a:schemeClr val="bg1"/>
                </a:solidFill>
              </a:rPr>
              <a:t> </a:t>
            </a:r>
            <a:r>
              <a:rPr lang="ru-RU" sz="2400" b="1" dirty="0">
                <a:solidFill>
                  <a:schemeClr val="bg1"/>
                </a:solidFill>
              </a:rPr>
              <a:t>+ </a:t>
            </a:r>
            <a:r>
              <a:rPr lang="en-US" sz="2400" b="1" i="1" dirty="0">
                <a:solidFill>
                  <a:schemeClr val="bg1"/>
                </a:solidFill>
              </a:rPr>
              <a:t>MPS</a:t>
            </a:r>
            <a:r>
              <a:rPr lang="en-US" sz="2400" b="1" dirty="0">
                <a:solidFill>
                  <a:schemeClr val="bg1"/>
                </a:solidFill>
              </a:rPr>
              <a:t> </a:t>
            </a:r>
            <a:r>
              <a:rPr lang="ru-RU" sz="2400" b="1" dirty="0" err="1">
                <a:solidFill>
                  <a:schemeClr val="bg1"/>
                </a:solidFill>
              </a:rPr>
              <a:t>х</a:t>
            </a:r>
            <a:r>
              <a:rPr lang="ru-RU" sz="2400" b="1" dirty="0">
                <a:solidFill>
                  <a:schemeClr val="bg1"/>
                </a:solidFill>
              </a:rPr>
              <a:t> </a:t>
            </a:r>
            <a:r>
              <a:rPr lang="en-US" sz="2400" b="1" i="1" dirty="0">
                <a:solidFill>
                  <a:schemeClr val="bg1"/>
                </a:solidFill>
              </a:rPr>
              <a:t>Y</a:t>
            </a:r>
            <a:r>
              <a:rPr lang="ru-RU" sz="2400" b="1" i="1" dirty="0">
                <a:solidFill>
                  <a:schemeClr val="bg1"/>
                </a:solidFill>
              </a:rPr>
              <a:t>.</a:t>
            </a:r>
            <a:r>
              <a:rPr lang="ru-RU" sz="2400" b="1" dirty="0">
                <a:solidFill>
                  <a:schemeClr val="bg1"/>
                </a:solidFill>
              </a:rPr>
              <a:t> </a:t>
            </a:r>
          </a:p>
          <a:p>
            <a:pPr algn="just"/>
            <a:r>
              <a:rPr lang="ru-RU" sz="2400" b="1" dirty="0">
                <a:solidFill>
                  <a:schemeClr val="bg1"/>
                </a:solidFill>
              </a:rPr>
              <a:t>При </a:t>
            </a:r>
            <a:r>
              <a:rPr lang="en-US" sz="2400" b="1" i="1" dirty="0">
                <a:solidFill>
                  <a:schemeClr val="bg1"/>
                </a:solidFill>
              </a:rPr>
              <a:t>Y</a:t>
            </a:r>
            <a:r>
              <a:rPr lang="en-US" sz="2400" b="1" dirty="0">
                <a:solidFill>
                  <a:schemeClr val="bg1"/>
                </a:solidFill>
              </a:rPr>
              <a:t> </a:t>
            </a:r>
            <a:r>
              <a:rPr lang="ru-RU" sz="2400" b="1" dirty="0">
                <a:solidFill>
                  <a:schemeClr val="bg1"/>
                </a:solidFill>
              </a:rPr>
              <a:t>= 0 эта линия будет проходить через точку (-</a:t>
            </a:r>
            <a:r>
              <a:rPr lang="ru-RU" sz="2400" b="1" i="1" dirty="0">
                <a:solidFill>
                  <a:schemeClr val="bg1"/>
                </a:solidFill>
              </a:rPr>
              <a:t>С</a:t>
            </a:r>
            <a:r>
              <a:rPr lang="ru-RU" sz="2400" b="1" dirty="0">
                <a:solidFill>
                  <a:schemeClr val="bg1"/>
                </a:solidFill>
              </a:rPr>
              <a:t>), т. к. все сбережения будут идти на потребление. Там, где критическая точка проектируется на ось </a:t>
            </a:r>
            <a:r>
              <a:rPr lang="ru-RU" sz="2400" b="1" i="1" dirty="0">
                <a:solidFill>
                  <a:schemeClr val="bg1"/>
                </a:solidFill>
              </a:rPr>
              <a:t>ОХ, </a:t>
            </a:r>
            <a:r>
              <a:rPr lang="en-US" sz="2400" b="1" i="1" dirty="0">
                <a:solidFill>
                  <a:schemeClr val="bg1"/>
                </a:solidFill>
              </a:rPr>
              <a:t>S</a:t>
            </a:r>
            <a:r>
              <a:rPr lang="en-US" sz="2400" b="1" dirty="0">
                <a:solidFill>
                  <a:schemeClr val="bg1"/>
                </a:solidFill>
              </a:rPr>
              <a:t> </a:t>
            </a:r>
            <a:r>
              <a:rPr lang="ru-RU" sz="2400" b="1" dirty="0">
                <a:solidFill>
                  <a:schemeClr val="bg1"/>
                </a:solidFill>
              </a:rPr>
              <a:t>= 0.</a:t>
            </a:r>
          </a:p>
          <a:p>
            <a:pPr algn="just"/>
            <a:r>
              <a:rPr lang="ru-RU" sz="2400" b="1" dirty="0">
                <a:solidFill>
                  <a:schemeClr val="bg1"/>
                </a:solidFill>
              </a:rPr>
              <a:t>Теперь нужно найти точку пересечения линии сбережений с линией инвестиций. Инвестиционный спрос достаточно изменчив.</a:t>
            </a:r>
          </a:p>
          <a:p>
            <a:pPr algn="just"/>
            <a:endParaRPr lang="ru-RU" sz="2400" b="1" dirty="0">
              <a:solidFill>
                <a:schemeClr val="bg1"/>
              </a:solidFill>
            </a:endParaRPr>
          </a:p>
          <a:p>
            <a:pPr algn="just"/>
            <a:r>
              <a:rPr lang="ru-RU" sz="2400" b="1" dirty="0">
                <a:solidFill>
                  <a:schemeClr val="bg1"/>
                </a:solidFill>
              </a:rPr>
              <a:t>В нашем примере сделаем допущение, что инвестиционный спрос равен 50 единицам при всех уровнях дохода. Спроецировав точку пересечения линии </a:t>
            </a:r>
            <a:r>
              <a:rPr lang="en-US" sz="2400" b="1" i="1" dirty="0">
                <a:solidFill>
                  <a:schemeClr val="bg1"/>
                </a:solidFill>
              </a:rPr>
              <a:t>S</a:t>
            </a:r>
            <a:r>
              <a:rPr lang="en-US" sz="2400" b="1" dirty="0">
                <a:solidFill>
                  <a:schemeClr val="bg1"/>
                </a:solidFill>
              </a:rPr>
              <a:t> </a:t>
            </a:r>
            <a:r>
              <a:rPr lang="ru-RU" sz="2400" b="1" dirty="0">
                <a:solidFill>
                  <a:schemeClr val="bg1"/>
                </a:solidFill>
              </a:rPr>
              <a:t>и линии </a:t>
            </a:r>
            <a:r>
              <a:rPr lang="ru-RU" sz="2400" b="1" i="1" dirty="0">
                <a:solidFill>
                  <a:schemeClr val="bg1"/>
                </a:solidFill>
              </a:rPr>
              <a:t>I</a:t>
            </a:r>
            <a:r>
              <a:rPr lang="ru-RU" sz="2400" b="1" dirty="0">
                <a:solidFill>
                  <a:schemeClr val="bg1"/>
                </a:solidFill>
              </a:rPr>
              <a:t> на линию под углом 45°, мы и найдем точку равновесия. </a:t>
            </a:r>
          </a:p>
          <a:p>
            <a:pPr algn="just"/>
            <a:endParaRPr lang="ru-RU" sz="2400" b="1" dirty="0">
              <a:solidFill>
                <a:schemeClr val="bg1"/>
              </a:solidFill>
            </a:endParaRPr>
          </a:p>
          <a:p>
            <a:pPr algn="just"/>
            <a:r>
              <a:rPr lang="ru-RU" sz="2400" b="1" dirty="0">
                <a:solidFill>
                  <a:schemeClr val="bg1"/>
                </a:solidFill>
              </a:rPr>
              <a:t>Прямая </a:t>
            </a:r>
            <a:r>
              <a:rPr lang="ru-RU" sz="2400" b="1" i="1" dirty="0">
                <a:solidFill>
                  <a:schemeClr val="bg1"/>
                </a:solidFill>
              </a:rPr>
              <a:t>АЕ</a:t>
            </a:r>
            <a:r>
              <a:rPr lang="ru-RU" sz="2400" b="1" dirty="0">
                <a:solidFill>
                  <a:schemeClr val="bg1"/>
                </a:solidFill>
              </a:rPr>
              <a:t> = </a:t>
            </a:r>
            <a:r>
              <a:rPr lang="en-US" sz="2400" b="1" i="1" dirty="0">
                <a:solidFill>
                  <a:schemeClr val="bg1"/>
                </a:solidFill>
              </a:rPr>
              <a:t>C</a:t>
            </a:r>
            <a:r>
              <a:rPr lang="en-US" sz="2400" b="1" dirty="0">
                <a:solidFill>
                  <a:schemeClr val="bg1"/>
                </a:solidFill>
              </a:rPr>
              <a:t> </a:t>
            </a:r>
            <a:r>
              <a:rPr lang="ru-RU" sz="2400" b="1" dirty="0">
                <a:solidFill>
                  <a:schemeClr val="bg1"/>
                </a:solidFill>
              </a:rPr>
              <a:t>+ </a:t>
            </a:r>
            <a:r>
              <a:rPr lang="ru-RU" sz="2400" b="1" i="1" dirty="0">
                <a:solidFill>
                  <a:schemeClr val="bg1"/>
                </a:solidFill>
              </a:rPr>
              <a:t>I</a:t>
            </a:r>
            <a:r>
              <a:rPr lang="ru-RU" sz="2400" b="1" dirty="0">
                <a:solidFill>
                  <a:schemeClr val="bg1"/>
                </a:solidFill>
              </a:rPr>
              <a:t> также пройдет через эту точку (параллельно линии С).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ChangeArrowheads="1"/>
          </p:cNvSpPr>
          <p:nvPr/>
        </p:nvSpPr>
        <p:spPr bwMode="auto">
          <a:xfrm>
            <a:off x="685800" y="228600"/>
            <a:ext cx="8458200" cy="830997"/>
          </a:xfrm>
          <a:prstGeom prst="rect">
            <a:avLst/>
          </a:prstGeom>
          <a:solidFill>
            <a:schemeClr val="tx1"/>
          </a:solidFill>
          <a:ln w="9525">
            <a:noFill/>
            <a:miter lim="800000"/>
            <a:headEnd/>
            <a:tailEnd/>
          </a:ln>
          <a:effectLst/>
        </p:spPr>
        <p:txBody>
          <a:bodyPr anchor="ctr">
            <a:spAutoFit/>
          </a:bodyPr>
          <a:lstStyle/>
          <a:p>
            <a:pPr lvl="4">
              <a:buClr>
                <a:srgbClr val="000000"/>
              </a:buClr>
              <a:tabLst>
                <a:tab pos="350838" algn="l"/>
              </a:tabLst>
            </a:pPr>
            <a:r>
              <a:rPr lang="ru-RU" sz="2400" b="1" dirty="0">
                <a:solidFill>
                  <a:schemeClr val="bg1"/>
                </a:solidFill>
              </a:rPr>
              <a:t>Мультипликатор расходов. Принцип акселерации</a:t>
            </a:r>
          </a:p>
        </p:txBody>
      </p:sp>
      <p:sp>
        <p:nvSpPr>
          <p:cNvPr id="53253" name="Rectangle 5"/>
          <p:cNvSpPr>
            <a:spLocks noChangeArrowheads="1"/>
          </p:cNvSpPr>
          <p:nvPr/>
        </p:nvSpPr>
        <p:spPr bwMode="auto">
          <a:xfrm>
            <a:off x="0" y="0"/>
            <a:ext cx="381000" cy="519113"/>
          </a:xfrm>
          <a:prstGeom prst="rect">
            <a:avLst/>
          </a:prstGeom>
          <a:solidFill>
            <a:schemeClr val="tx1"/>
          </a:solidFill>
          <a:ln w="9525">
            <a:noFill/>
            <a:miter lim="800000"/>
            <a:headEnd/>
            <a:tailEnd/>
          </a:ln>
          <a:effectLst/>
        </p:spPr>
        <p:txBody>
          <a:bodyPr>
            <a:spAutoFit/>
          </a:bodyPr>
          <a:lstStyle/>
          <a:p>
            <a:r>
              <a:rPr lang="ru-RU" sz="2800" b="1">
                <a:solidFill>
                  <a:srgbClr val="000000"/>
                </a:solidFill>
              </a:rPr>
              <a:t>5</a:t>
            </a:r>
          </a:p>
        </p:txBody>
      </p:sp>
      <p:sp>
        <p:nvSpPr>
          <p:cNvPr id="53254" name="Rectangle 6"/>
          <p:cNvSpPr>
            <a:spLocks noChangeArrowheads="1"/>
          </p:cNvSpPr>
          <p:nvPr/>
        </p:nvSpPr>
        <p:spPr bwMode="auto">
          <a:xfrm>
            <a:off x="228600" y="1217613"/>
            <a:ext cx="8794750" cy="1392497"/>
          </a:xfrm>
          <a:prstGeom prst="rect">
            <a:avLst/>
          </a:prstGeom>
          <a:solidFill>
            <a:schemeClr val="tx1"/>
          </a:solidFill>
          <a:ln w="9525">
            <a:noFill/>
            <a:miter lim="800000"/>
            <a:headEnd/>
            <a:tailEnd/>
          </a:ln>
          <a:effectLst/>
        </p:spPr>
        <p:txBody>
          <a:bodyPr anchor="ctr">
            <a:spAutoFit/>
          </a:bodyPr>
          <a:lstStyle/>
          <a:p>
            <a:pPr algn="just">
              <a:lnSpc>
                <a:spcPct val="70000"/>
              </a:lnSpc>
            </a:pPr>
            <a:r>
              <a:rPr lang="ru-RU" sz="2400" b="1" dirty="0">
                <a:solidFill>
                  <a:schemeClr val="bg1"/>
                </a:solidFill>
                <a:latin typeface="Times New Roman" pitchFamily="18" charset="0"/>
              </a:rPr>
              <a:t>Мультипликатор расходов </a:t>
            </a:r>
            <a:r>
              <a:rPr lang="ru-RU" sz="2400" dirty="0">
                <a:solidFill>
                  <a:schemeClr val="bg1"/>
                </a:solidFill>
                <a:latin typeface="Times New Roman" pitchFamily="18" charset="0"/>
              </a:rPr>
              <a:t>- </a:t>
            </a:r>
            <a:r>
              <a:rPr lang="ru-RU" sz="2400" b="1" dirty="0">
                <a:solidFill>
                  <a:schemeClr val="bg1"/>
                </a:solidFill>
                <a:latin typeface="Times New Roman" pitchFamily="18" charset="0"/>
              </a:rPr>
              <a:t>это числовой коэффициент, показывающий, во сколько раз конечная сумма прироста или сокращения планируемых расходов, образующих национальный доход, превысит первоначальную сумму расходов.</a:t>
            </a:r>
          </a:p>
        </p:txBody>
      </p:sp>
      <p:sp>
        <p:nvSpPr>
          <p:cNvPr id="53255" name="Rectangle 7"/>
          <p:cNvSpPr>
            <a:spLocks noChangeArrowheads="1"/>
          </p:cNvSpPr>
          <p:nvPr/>
        </p:nvSpPr>
        <p:spPr bwMode="auto">
          <a:xfrm>
            <a:off x="1600200" y="2895600"/>
            <a:ext cx="5018088" cy="701675"/>
          </a:xfrm>
          <a:prstGeom prst="rect">
            <a:avLst/>
          </a:prstGeom>
          <a:solidFill>
            <a:schemeClr val="tx1"/>
          </a:solidFill>
          <a:ln w="9525">
            <a:noFill/>
            <a:miter lim="800000"/>
            <a:headEnd/>
            <a:tailEnd/>
          </a:ln>
          <a:effectLst/>
        </p:spPr>
        <p:txBody>
          <a:bodyPr anchor="ctr">
            <a:spAutoFit/>
          </a:bodyPr>
          <a:lstStyle/>
          <a:p>
            <a:pPr>
              <a:tabLst>
                <a:tab pos="841375" algn="l"/>
                <a:tab pos="1130300" algn="l"/>
                <a:tab pos="2686050" algn="l"/>
              </a:tabLst>
            </a:pPr>
            <a:r>
              <a:rPr lang="en-US" sz="2000" b="1" i="1" dirty="0">
                <a:solidFill>
                  <a:schemeClr val="bg1"/>
                </a:solidFill>
                <a:latin typeface="Times New Roman" pitchFamily="18" charset="0"/>
              </a:rPr>
              <a:t>MULT</a:t>
            </a:r>
            <a:r>
              <a:rPr lang="en-US" sz="2000" dirty="0">
                <a:solidFill>
                  <a:schemeClr val="bg1"/>
                </a:solidFill>
                <a:latin typeface="Times New Roman" pitchFamily="18" charset="0"/>
              </a:rPr>
              <a:t> </a:t>
            </a:r>
            <a:r>
              <a:rPr lang="ru-RU" sz="2000" dirty="0">
                <a:solidFill>
                  <a:schemeClr val="bg1"/>
                </a:solidFill>
                <a:latin typeface="Times New Roman" pitchFamily="18" charset="0"/>
              </a:rPr>
              <a:t>=   </a:t>
            </a:r>
            <a:r>
              <a:rPr lang="ru-RU" sz="2000" dirty="0" smtClean="0">
                <a:solidFill>
                  <a:schemeClr val="bg1"/>
                </a:solidFill>
                <a:latin typeface="Times New Roman" pitchFamily="18" charset="0"/>
              </a:rPr>
              <a:t>           </a:t>
            </a:r>
            <a:r>
              <a:rPr lang="ru-RU" sz="2000" b="1" dirty="0">
                <a:solidFill>
                  <a:schemeClr val="bg1"/>
                </a:solidFill>
                <a:latin typeface="Times New Roman" pitchFamily="18" charset="0"/>
              </a:rPr>
              <a:t>1</a:t>
            </a:r>
            <a:r>
              <a:rPr lang="ru-RU" sz="2000" dirty="0">
                <a:solidFill>
                  <a:schemeClr val="bg1"/>
                </a:solidFill>
                <a:latin typeface="Times New Roman" pitchFamily="18" charset="0"/>
              </a:rPr>
              <a:t>               =            1</a:t>
            </a:r>
          </a:p>
          <a:p>
            <a:pPr>
              <a:tabLst>
                <a:tab pos="841375" algn="l"/>
                <a:tab pos="1130300" algn="l"/>
                <a:tab pos="2686050" algn="l"/>
              </a:tabLst>
            </a:pPr>
            <a:r>
              <a:rPr lang="ru-RU" sz="2000" dirty="0">
                <a:solidFill>
                  <a:schemeClr val="bg1"/>
                </a:solidFill>
                <a:latin typeface="Times New Roman" pitchFamily="18" charset="0"/>
              </a:rPr>
              <a:t>               </a:t>
            </a:r>
            <a:r>
              <a:rPr lang="ru-RU" sz="2000" b="1" i="1" dirty="0">
                <a:solidFill>
                  <a:schemeClr val="bg1"/>
                </a:solidFill>
                <a:latin typeface="Times New Roman" pitchFamily="18" charset="0"/>
              </a:rPr>
              <a:t>1 – </a:t>
            </a:r>
            <a:r>
              <a:rPr lang="en-US" sz="2000" b="1" i="1" dirty="0">
                <a:solidFill>
                  <a:schemeClr val="bg1"/>
                </a:solidFill>
                <a:latin typeface="Times New Roman" pitchFamily="18" charset="0"/>
              </a:rPr>
              <a:t>MPC    </a:t>
            </a:r>
            <a:r>
              <a:rPr lang="ru-RU" sz="2000" b="1" i="1" dirty="0">
                <a:solidFill>
                  <a:schemeClr val="bg1"/>
                </a:solidFill>
                <a:latin typeface="Times New Roman" pitchFamily="18" charset="0"/>
              </a:rPr>
              <a:t>              </a:t>
            </a:r>
            <a:r>
              <a:rPr lang="en-US" sz="2000" b="1" i="1" dirty="0">
                <a:solidFill>
                  <a:schemeClr val="bg1"/>
                </a:solidFill>
                <a:latin typeface="Times New Roman" pitchFamily="18" charset="0"/>
              </a:rPr>
              <a:t>MPS</a:t>
            </a:r>
          </a:p>
        </p:txBody>
      </p:sp>
      <p:sp>
        <p:nvSpPr>
          <p:cNvPr id="53256" name="Line 8"/>
          <p:cNvSpPr>
            <a:spLocks noChangeShapeType="1"/>
          </p:cNvSpPr>
          <p:nvPr/>
        </p:nvSpPr>
        <p:spPr bwMode="auto">
          <a:xfrm>
            <a:off x="2971800" y="3200400"/>
            <a:ext cx="762000" cy="0"/>
          </a:xfrm>
          <a:prstGeom prst="line">
            <a:avLst/>
          </a:prstGeom>
          <a:noFill/>
          <a:ln w="9525">
            <a:solidFill>
              <a:schemeClr val="tx1"/>
            </a:solidFill>
            <a:round/>
            <a:headEnd/>
            <a:tailEnd/>
          </a:ln>
          <a:effectLst/>
        </p:spPr>
        <p:txBody>
          <a:bodyPr/>
          <a:lstStyle/>
          <a:p>
            <a:endParaRPr lang="ru-RU"/>
          </a:p>
        </p:txBody>
      </p:sp>
      <p:sp>
        <p:nvSpPr>
          <p:cNvPr id="53257" name="Line 9"/>
          <p:cNvSpPr>
            <a:spLocks noChangeShapeType="1"/>
          </p:cNvSpPr>
          <p:nvPr/>
        </p:nvSpPr>
        <p:spPr bwMode="auto">
          <a:xfrm>
            <a:off x="2971800" y="3200400"/>
            <a:ext cx="1219200" cy="0"/>
          </a:xfrm>
          <a:prstGeom prst="line">
            <a:avLst/>
          </a:prstGeom>
          <a:noFill/>
          <a:ln w="28575">
            <a:solidFill>
              <a:srgbClr val="CC0000"/>
            </a:solidFill>
            <a:round/>
            <a:headEnd/>
            <a:tailEnd/>
          </a:ln>
          <a:effectLst/>
        </p:spPr>
        <p:txBody>
          <a:bodyPr/>
          <a:lstStyle/>
          <a:p>
            <a:endParaRPr lang="ru-RU"/>
          </a:p>
        </p:txBody>
      </p:sp>
      <p:sp>
        <p:nvSpPr>
          <p:cNvPr id="53258" name="Line 10"/>
          <p:cNvSpPr>
            <a:spLocks noChangeShapeType="1"/>
          </p:cNvSpPr>
          <p:nvPr/>
        </p:nvSpPr>
        <p:spPr bwMode="auto">
          <a:xfrm>
            <a:off x="4953000" y="3200400"/>
            <a:ext cx="914400" cy="0"/>
          </a:xfrm>
          <a:prstGeom prst="line">
            <a:avLst/>
          </a:prstGeom>
          <a:noFill/>
          <a:ln w="28575">
            <a:solidFill>
              <a:srgbClr val="CC0000"/>
            </a:solidFill>
            <a:round/>
            <a:headEnd/>
            <a:tailEnd/>
          </a:ln>
          <a:effectLst/>
        </p:spPr>
        <p:txBody>
          <a:bodyPr/>
          <a:lstStyle/>
          <a:p>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ChangeArrowheads="1"/>
          </p:cNvSpPr>
          <p:nvPr/>
        </p:nvSpPr>
        <p:spPr bwMode="auto">
          <a:xfrm>
            <a:off x="304800" y="304800"/>
            <a:ext cx="8458200" cy="2308324"/>
          </a:xfrm>
          <a:prstGeom prst="rect">
            <a:avLst/>
          </a:prstGeom>
          <a:solidFill>
            <a:schemeClr val="tx1"/>
          </a:solidFill>
          <a:ln w="9525">
            <a:noFill/>
            <a:miter lim="800000"/>
            <a:headEnd/>
            <a:tailEnd/>
          </a:ln>
          <a:effectLst/>
        </p:spPr>
        <p:txBody>
          <a:bodyPr anchor="ctr">
            <a:spAutoFit/>
          </a:bodyPr>
          <a:lstStyle/>
          <a:p>
            <a:pPr algn="just"/>
            <a:r>
              <a:rPr lang="ru-RU" sz="2000" dirty="0">
                <a:solidFill>
                  <a:schemeClr val="bg1"/>
                </a:solidFill>
              </a:rPr>
              <a:t>С процессом мультипликации тесно связан </a:t>
            </a:r>
            <a:r>
              <a:rPr lang="ru-RU" sz="2400" b="1" dirty="0">
                <a:solidFill>
                  <a:schemeClr val="bg1"/>
                </a:solidFill>
              </a:rPr>
              <a:t>принцип акселерации:</a:t>
            </a:r>
            <a:r>
              <a:rPr lang="ru-RU" sz="2400" dirty="0">
                <a:solidFill>
                  <a:schemeClr val="bg1"/>
                </a:solidFill>
              </a:rPr>
              <a:t> </a:t>
            </a:r>
            <a:r>
              <a:rPr lang="ru-RU" sz="2400" b="1" dirty="0">
                <a:solidFill>
                  <a:schemeClr val="bg1"/>
                </a:solidFill>
              </a:rPr>
              <a:t>рост доходов в результате мультиплицирующего эффекта первоначальных инвестиций вызывает увеличение спроса на потребительские товары, что, в свою очередь, обусловливает рост спроса на средства производства, причем в гораздо большей степени. </a:t>
            </a:r>
          </a:p>
        </p:txBody>
      </p:sp>
      <p:sp>
        <p:nvSpPr>
          <p:cNvPr id="54277" name="Rectangle 5"/>
          <p:cNvSpPr>
            <a:spLocks noChangeArrowheads="1"/>
          </p:cNvSpPr>
          <p:nvPr/>
        </p:nvSpPr>
        <p:spPr bwMode="auto">
          <a:xfrm>
            <a:off x="381000" y="3382963"/>
            <a:ext cx="8534400" cy="1261884"/>
          </a:xfrm>
          <a:prstGeom prst="rect">
            <a:avLst/>
          </a:prstGeom>
          <a:solidFill>
            <a:schemeClr val="tx1"/>
          </a:solidFill>
          <a:ln w="9525">
            <a:solidFill>
              <a:srgbClr val="CC0000"/>
            </a:solidFill>
            <a:miter lim="800000"/>
            <a:headEnd/>
            <a:tailEnd/>
          </a:ln>
          <a:effectLst/>
        </p:spPr>
        <p:txBody>
          <a:bodyPr anchor="ctr">
            <a:spAutoFit/>
          </a:bodyPr>
          <a:lstStyle/>
          <a:p>
            <a:pPr indent="450850" algn="just">
              <a:tabLst>
                <a:tab pos="2951163" algn="ctr"/>
                <a:tab pos="3514725" algn="l"/>
              </a:tabLst>
            </a:pPr>
            <a:r>
              <a:rPr lang="ru-RU" sz="2400" b="1" dirty="0">
                <a:solidFill>
                  <a:schemeClr val="bg1"/>
                </a:solidFill>
              </a:rPr>
              <a:t>Акселератор - числовой множитель, на который каждый доллар приращенного дохода увеличивает инвестиции</a:t>
            </a:r>
            <a:r>
              <a:rPr lang="ru-RU" sz="2400" dirty="0">
                <a:solidFill>
                  <a:schemeClr val="bg1"/>
                </a:solidFill>
              </a:rPr>
              <a:t>. </a:t>
            </a:r>
          </a:p>
          <a:p>
            <a:pPr indent="450850" algn="ctr">
              <a:tabLst>
                <a:tab pos="2951163" algn="ctr"/>
                <a:tab pos="3514725" algn="l"/>
              </a:tabLst>
            </a:pPr>
            <a:r>
              <a:rPr lang="ru-RU" sz="2400" dirty="0" err="1">
                <a:solidFill>
                  <a:schemeClr val="bg1"/>
                </a:solidFill>
              </a:rPr>
              <a:t>а=</a:t>
            </a:r>
            <a:r>
              <a:rPr lang="ru-RU" sz="2400" dirty="0">
                <a:solidFill>
                  <a:schemeClr val="bg1"/>
                </a:solidFill>
              </a:rPr>
              <a:t> </a:t>
            </a:r>
            <a:r>
              <a:rPr lang="en-US" sz="2800" b="1" i="1" dirty="0">
                <a:solidFill>
                  <a:schemeClr val="bg1"/>
                </a:solidFill>
              </a:rPr>
              <a:t>I</a:t>
            </a:r>
            <a:r>
              <a:rPr lang="en-US" sz="2000" b="1" i="1" dirty="0">
                <a:solidFill>
                  <a:schemeClr val="bg1"/>
                </a:solidFill>
              </a:rPr>
              <a:t>t</a:t>
            </a:r>
            <a:r>
              <a:rPr lang="ru-RU" sz="2400" dirty="0">
                <a:solidFill>
                  <a:schemeClr val="bg1"/>
                </a:solidFill>
              </a:rPr>
              <a:t> </a:t>
            </a:r>
            <a:r>
              <a:rPr lang="ru-RU" sz="2400" b="1" dirty="0">
                <a:solidFill>
                  <a:schemeClr val="bg1"/>
                </a:solidFill>
              </a:rPr>
              <a:t>/</a:t>
            </a:r>
            <a:r>
              <a:rPr lang="ru-RU" sz="2400" dirty="0">
                <a:solidFill>
                  <a:schemeClr val="bg1"/>
                </a:solidFill>
              </a:rPr>
              <a:t>  (</a:t>
            </a:r>
            <a:r>
              <a:rPr lang="en-US" sz="2400" b="1" i="1" dirty="0" err="1">
                <a:solidFill>
                  <a:schemeClr val="bg1"/>
                </a:solidFill>
              </a:rPr>
              <a:t>Y</a:t>
            </a:r>
            <a:r>
              <a:rPr lang="en-US" sz="2000" b="1" i="1" dirty="0" err="1">
                <a:solidFill>
                  <a:schemeClr val="bg1"/>
                </a:solidFill>
              </a:rPr>
              <a:t>t</a:t>
            </a:r>
            <a:r>
              <a:rPr lang="en-US" sz="2000" b="1" i="1" dirty="0">
                <a:solidFill>
                  <a:schemeClr val="bg1"/>
                </a:solidFill>
              </a:rPr>
              <a:t> </a:t>
            </a:r>
            <a:r>
              <a:rPr lang="en-US" sz="2400" b="1" i="1" dirty="0">
                <a:solidFill>
                  <a:schemeClr val="bg1"/>
                </a:solidFill>
              </a:rPr>
              <a:t> -  Y</a:t>
            </a:r>
            <a:r>
              <a:rPr lang="en-US" sz="2000" b="1" i="1" dirty="0">
                <a:solidFill>
                  <a:schemeClr val="bg1"/>
                </a:solidFill>
              </a:rPr>
              <a:t>t-1</a:t>
            </a:r>
            <a:r>
              <a:rPr lang="ru-RU" sz="2000" b="1" i="1" dirty="0">
                <a:solidFill>
                  <a:schemeClr val="bg1"/>
                </a:solidFill>
              </a:rPr>
              <a:t>)</a:t>
            </a:r>
            <a:r>
              <a:rPr lang="en-US" b="1" i="1" dirty="0">
                <a:solidFill>
                  <a:schemeClr val="bg1"/>
                </a:solidFill>
              </a:rPr>
              <a:t>	</a:t>
            </a:r>
            <a:endParaRPr lang="ru-RU" b="1" i="1" dirty="0">
              <a:solidFill>
                <a:schemeClr val="bg1"/>
              </a:solidFill>
            </a:endParaRPr>
          </a:p>
        </p:txBody>
      </p:sp>
      <p:sp>
        <p:nvSpPr>
          <p:cNvPr id="54280" name="Rectangle 8"/>
          <p:cNvSpPr>
            <a:spLocks noChangeArrowheads="1"/>
          </p:cNvSpPr>
          <p:nvPr/>
        </p:nvSpPr>
        <p:spPr bwMode="auto">
          <a:xfrm>
            <a:off x="381000" y="5486400"/>
            <a:ext cx="4562475" cy="1006475"/>
          </a:xfrm>
          <a:prstGeom prst="rect">
            <a:avLst/>
          </a:prstGeom>
          <a:solidFill>
            <a:schemeClr val="tx1"/>
          </a:solidFill>
          <a:ln w="9525">
            <a:noFill/>
            <a:miter lim="800000"/>
            <a:headEnd/>
            <a:tailEnd/>
          </a:ln>
          <a:effectLst/>
        </p:spPr>
        <p:txBody>
          <a:bodyPr>
            <a:spAutoFit/>
          </a:bodyPr>
          <a:lstStyle/>
          <a:p>
            <a:r>
              <a:rPr lang="ru-RU" sz="2000" dirty="0">
                <a:solidFill>
                  <a:schemeClr val="bg1"/>
                </a:solidFill>
              </a:rPr>
              <a:t>где </a:t>
            </a:r>
            <a:r>
              <a:rPr lang="en-US" sz="2000" b="1" i="1" dirty="0">
                <a:solidFill>
                  <a:schemeClr val="bg1"/>
                </a:solidFill>
              </a:rPr>
              <a:t>a</a:t>
            </a:r>
            <a:r>
              <a:rPr lang="ru-RU" sz="2000" dirty="0">
                <a:solidFill>
                  <a:schemeClr val="bg1"/>
                </a:solidFill>
              </a:rPr>
              <a:t> - коэффициент акселерации;</a:t>
            </a:r>
          </a:p>
          <a:p>
            <a:r>
              <a:rPr lang="en-US" sz="2000" b="1" i="1" dirty="0">
                <a:solidFill>
                  <a:schemeClr val="bg1"/>
                </a:solidFill>
              </a:rPr>
              <a:t>      It</a:t>
            </a:r>
            <a:r>
              <a:rPr lang="ru-RU" sz="2000" dirty="0">
                <a:solidFill>
                  <a:schemeClr val="bg1"/>
                </a:solidFill>
              </a:rPr>
              <a:t> - прирост новых инвестиций;</a:t>
            </a:r>
          </a:p>
          <a:p>
            <a:r>
              <a:rPr lang="en-US" sz="2000" b="1" i="1" dirty="0">
                <a:solidFill>
                  <a:schemeClr val="bg1"/>
                </a:solidFill>
              </a:rPr>
              <a:t>     </a:t>
            </a:r>
            <a:r>
              <a:rPr lang="en-US" sz="2000" b="1" i="1" dirty="0" err="1">
                <a:solidFill>
                  <a:schemeClr val="bg1"/>
                </a:solidFill>
              </a:rPr>
              <a:t>Yt</a:t>
            </a:r>
            <a:r>
              <a:rPr lang="en-US" sz="2000" b="1" i="1" dirty="0">
                <a:solidFill>
                  <a:schemeClr val="bg1"/>
                </a:solidFill>
              </a:rPr>
              <a:t>  -  Yt-1</a:t>
            </a:r>
            <a:r>
              <a:rPr lang="en-US" sz="2000" dirty="0">
                <a:solidFill>
                  <a:schemeClr val="bg1"/>
                </a:solidFill>
              </a:rPr>
              <a:t> </a:t>
            </a:r>
            <a:r>
              <a:rPr lang="ru-RU" sz="2000" dirty="0">
                <a:solidFill>
                  <a:schemeClr val="bg1"/>
                </a:solidFill>
              </a:rPr>
              <a:t>- прирост дохода.</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4"/>
          <p:cNvSpPr>
            <a:spLocks noChangeArrowheads="1"/>
          </p:cNvSpPr>
          <p:nvPr/>
        </p:nvSpPr>
        <p:spPr bwMode="auto">
          <a:xfrm>
            <a:off x="2495550" y="2093913"/>
            <a:ext cx="2768600" cy="0"/>
          </a:xfrm>
          <a:prstGeom prst="rect">
            <a:avLst/>
          </a:prstGeom>
          <a:solidFill>
            <a:srgbClr val="FFFFFF"/>
          </a:solidFill>
          <a:ln w="9525">
            <a:noFill/>
            <a:miter lim="800000"/>
            <a:headEnd/>
            <a:tailEnd/>
          </a:ln>
          <a:effectLst/>
        </p:spPr>
        <p:txBody>
          <a:bodyPr wrap="none">
            <a:spAutoFit/>
          </a:bodyPr>
          <a:lstStyle/>
          <a:p>
            <a:r>
              <a:rPr lang="ru-RU">
                <a:solidFill>
                  <a:srgbClr val="000000"/>
                </a:solidFill>
                <a:latin typeface="Times New Roman" pitchFamily="18" charset="0"/>
                <a:cs typeface="Times New Roman" pitchFamily="18" charset="0"/>
              </a:rPr>
              <a:t>Процесс мультиплицирования</a:t>
            </a:r>
            <a:endParaRPr lang="ru-RU" sz="800"/>
          </a:p>
          <a:p>
            <a:pPr eaLnBrk="0" hangingPunct="0"/>
            <a:endParaRPr lang="ru-RU" sz="1800"/>
          </a:p>
        </p:txBody>
      </p:sp>
      <p:graphicFrame>
        <p:nvGraphicFramePr>
          <p:cNvPr id="55478" name="Group 182"/>
          <p:cNvGraphicFramePr>
            <a:graphicFrameLocks noGrp="1"/>
          </p:cNvGraphicFramePr>
          <p:nvPr/>
        </p:nvGraphicFramePr>
        <p:xfrm>
          <a:off x="457200" y="3962400"/>
          <a:ext cx="8458200" cy="2436813"/>
        </p:xfrm>
        <a:graphic>
          <a:graphicData uri="http://schemas.openxmlformats.org/drawingml/2006/table">
            <a:tbl>
              <a:tblPr/>
              <a:tblGrid>
                <a:gridCol w="8458200"/>
              </a:tblGrid>
              <a:tr h="2436813">
                <a:tc>
                  <a:txBody>
                    <a:bodyPr/>
                    <a:lstStyle/>
                    <a:p>
                      <a:pPr marL="0" marR="0" lvl="0" indent="0" algn="just"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000" b="0" i="0" u="none" strike="noStrike" cap="none" normalizeH="0" baseline="0" smtClean="0">
                          <a:ln>
                            <a:noFill/>
                          </a:ln>
                          <a:solidFill>
                            <a:schemeClr val="tx1"/>
                          </a:solidFill>
                          <a:effectLst>
                            <a:outerShdw blurRad="38100" dist="38100" dir="2700000" algn="tl">
                              <a:srgbClr val="000000"/>
                            </a:outerShdw>
                          </a:effectLst>
                          <a:latin typeface="Arial" charset="0"/>
                        </a:rPr>
                        <a:t>Допустим, что инвестиции в обществе возросли на 1000 единиц.  При </a:t>
                      </a:r>
                      <a:r>
                        <a:rPr kumimoji="0" lang="ru-RU" sz="2000" b="1" i="1" u="none" strike="noStrike" cap="none" normalizeH="0" baseline="0" smtClean="0">
                          <a:ln>
                            <a:noFill/>
                          </a:ln>
                          <a:solidFill>
                            <a:schemeClr val="tx1"/>
                          </a:solidFill>
                          <a:effectLst>
                            <a:outerShdw blurRad="38100" dist="38100" dir="2700000" algn="tl">
                              <a:srgbClr val="000000"/>
                            </a:outerShdw>
                          </a:effectLst>
                          <a:latin typeface="Arial" charset="0"/>
                        </a:rPr>
                        <a:t>MPC</a:t>
                      </a:r>
                      <a:r>
                        <a:rPr kumimoji="0" lang="ru-RU" sz="2000" b="0" i="0" u="none" strike="noStrike" cap="none" normalizeH="0" baseline="0" smtClean="0">
                          <a:ln>
                            <a:noFill/>
                          </a:ln>
                          <a:solidFill>
                            <a:schemeClr val="tx1"/>
                          </a:solidFill>
                          <a:effectLst>
                            <a:outerShdw blurRad="38100" dist="38100" dir="2700000" algn="tl">
                              <a:srgbClr val="000000"/>
                            </a:outerShdw>
                          </a:effectLst>
                          <a:latin typeface="Arial" charset="0"/>
                        </a:rPr>
                        <a:t> = 0,75  на потребление пойдет 750 единиц, а на сбережения - 250 единиц. В итоге первоначальное инвестирование в 1000 единиц привело к увеличению национального дохода до 4000 тыс. еди­ниц (при мультипликаторе, равном 1 / 0,25 = 4) </a:t>
                      </a:r>
                    </a:p>
                    <a:p>
                      <a:pPr marL="0" marR="0" lvl="0" indent="0" algn="just"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000" b="0" i="0" u="none" strike="noStrike" cap="none" normalizeH="0" baseline="0" smtClean="0">
                          <a:ln>
                            <a:noFill/>
                          </a:ln>
                          <a:solidFill>
                            <a:schemeClr val="tx1"/>
                          </a:solidFill>
                          <a:effectLst>
                            <a:outerShdw blurRad="38100" dist="38100" dir="2700000" algn="tl">
                              <a:srgbClr val="000000"/>
                            </a:outerShdw>
                          </a:effectLst>
                          <a:latin typeface="Arial" charset="0"/>
                        </a:rPr>
                        <a:t>                       1000 х 4 = 4000.</a:t>
                      </a: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55469" name="Group 173"/>
          <p:cNvGraphicFramePr>
            <a:graphicFrameLocks noGrp="1"/>
          </p:cNvGraphicFramePr>
          <p:nvPr/>
        </p:nvGraphicFramePr>
        <p:xfrm>
          <a:off x="457200" y="990600"/>
          <a:ext cx="8305800" cy="2682240"/>
        </p:xfrm>
        <a:graphic>
          <a:graphicData uri="http://schemas.openxmlformats.org/drawingml/2006/table">
            <a:tbl>
              <a:tblPr/>
              <a:tblGrid>
                <a:gridCol w="954088"/>
                <a:gridCol w="1582737"/>
                <a:gridCol w="2352675"/>
                <a:gridCol w="1698625"/>
                <a:gridCol w="1717675"/>
              </a:tblGrid>
              <a:tr h="403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30000" smtClean="0">
                          <a:ln>
                            <a:noFill/>
                          </a:ln>
                          <a:solidFill>
                            <a:srgbClr val="000000"/>
                          </a:solidFill>
                          <a:effectLst/>
                          <a:latin typeface="Times New Roman" pitchFamily="18" charset="0"/>
                          <a:cs typeface="Times New Roman" pitchFamily="18" charset="0"/>
                        </a:rPr>
                        <a:t>Круг</a:t>
                      </a:r>
                      <a:endParaRPr kumimoji="0" lang="ru-RU"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Прирост</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продаж</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Доход</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домохозяйств</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Прирост</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потребления</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Прирост</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сбережений</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9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750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250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6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2</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750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750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562,5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187,5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9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3</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562,5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562,5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421,8</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140,7</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9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555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Всего</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4000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4000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3000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graphicFrame>
        <p:nvGraphicFramePr>
          <p:cNvPr id="55471" name="Group 175"/>
          <p:cNvGraphicFramePr>
            <a:graphicFrameLocks noGrp="1"/>
          </p:cNvGraphicFramePr>
          <p:nvPr/>
        </p:nvGraphicFramePr>
        <p:xfrm>
          <a:off x="533400" y="228600"/>
          <a:ext cx="4800600" cy="517525"/>
        </p:xfrm>
        <a:graphic>
          <a:graphicData uri="http://schemas.openxmlformats.org/drawingml/2006/table">
            <a:tbl>
              <a:tblPr/>
              <a:tblGrid>
                <a:gridCol w="4800600"/>
              </a:tblGrid>
              <a:tr h="5175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bg1"/>
                          </a:solidFill>
                          <a:effectLst/>
                          <a:latin typeface="Times New Roman" pitchFamily="18" charset="0"/>
                          <a:cs typeface="Times New Roman" pitchFamily="18" charset="0"/>
                        </a:rPr>
                        <a:t>Процесс мультиплицирования</a:t>
                      </a:r>
                      <a:endParaRPr kumimoji="0" lang="ru-RU" sz="2400" b="1" i="0" u="none" strike="noStrike" cap="none" normalizeH="0" baseline="0" dirty="0" smtClean="0">
                        <a:ln>
                          <a:noFill/>
                        </a:ln>
                        <a:solidFill>
                          <a:schemeClr val="bg1"/>
                        </a:solidFill>
                        <a:effectLst/>
                        <a:latin typeface="Times New Roman" pitchFamily="18" charset="0"/>
                      </a:endParaRPr>
                    </a:p>
                  </a:txBody>
                  <a:tcPr horzOverflow="overflow">
                    <a:lnL cap="flat">
                      <a:noFill/>
                    </a:lnL>
                    <a:lnR cap="flat">
                      <a:noFill/>
                    </a:lnR>
                    <a:lnT cap="flat">
                      <a:noFill/>
                    </a:lnT>
                    <a:lnB cap="flat">
                      <a:noFill/>
                    </a:lnB>
                    <a:lnTlToBr>
                      <a:noFill/>
                    </a:lnTlToBr>
                    <a:lnBlToTr>
                      <a:noFill/>
                    </a:lnBlToTr>
                    <a:solidFill>
                      <a:schemeClr val="tx1"/>
                    </a:solidFill>
                  </a:tcPr>
                </a:tc>
              </a:tr>
            </a:tbl>
          </a:graphicData>
        </a:graphic>
      </p:graphicFrame>
      <p:sp>
        <p:nvSpPr>
          <p:cNvPr id="55464" name="Rectangle 168"/>
          <p:cNvSpPr>
            <a:spLocks noChangeArrowheads="1"/>
          </p:cNvSpPr>
          <p:nvPr/>
        </p:nvSpPr>
        <p:spPr bwMode="auto">
          <a:xfrm>
            <a:off x="3187700" y="3443288"/>
            <a:ext cx="184150" cy="488950"/>
          </a:xfrm>
          <a:prstGeom prst="rect">
            <a:avLst/>
          </a:prstGeom>
          <a:noFill/>
          <a:ln w="9525">
            <a:noFill/>
            <a:miter lim="800000"/>
            <a:headEnd/>
            <a:tailEnd/>
          </a:ln>
          <a:effectLst/>
        </p:spPr>
        <p:txBody>
          <a:bodyPr wrap="none" anchor="ctr">
            <a:spAutoFit/>
          </a:bodyPr>
          <a:lstStyle/>
          <a:p>
            <a:r>
              <a:rPr lang="ru-RU" sz="800"/>
              <a:t/>
            </a:r>
            <a:br>
              <a:rPr lang="ru-RU" sz="800"/>
            </a:br>
            <a:endParaRPr lang="ru-RU"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ChangeArrowheads="1"/>
          </p:cNvSpPr>
          <p:nvPr/>
        </p:nvSpPr>
        <p:spPr bwMode="auto">
          <a:xfrm>
            <a:off x="457200" y="914400"/>
            <a:ext cx="8305800" cy="4093428"/>
          </a:xfrm>
          <a:prstGeom prst="rect">
            <a:avLst/>
          </a:prstGeom>
          <a:solidFill>
            <a:schemeClr val="tx1"/>
          </a:solidFill>
          <a:ln w="9525">
            <a:noFill/>
            <a:miter lim="800000"/>
            <a:headEnd/>
            <a:tailEnd/>
          </a:ln>
          <a:effectLst/>
        </p:spPr>
        <p:txBody>
          <a:bodyPr anchor="ctr">
            <a:spAutoFit/>
          </a:bodyPr>
          <a:lstStyle/>
          <a:p>
            <a:pPr algn="just"/>
            <a:r>
              <a:rPr lang="ru-RU" sz="2000" dirty="0">
                <a:solidFill>
                  <a:schemeClr val="bg1"/>
                </a:solidFill>
              </a:rPr>
              <a:t>Допустим, на какой-то фабрике в легкой промышленности стоимость оборудования равняется 100 млн. руб. и в 10 раз превышает стоимость реализуемой за год продукции. </a:t>
            </a:r>
          </a:p>
          <a:p>
            <a:pPr algn="just"/>
            <a:r>
              <a:rPr lang="ru-RU" sz="2000" dirty="0">
                <a:solidFill>
                  <a:schemeClr val="bg1"/>
                </a:solidFill>
              </a:rPr>
              <a:t>Пусть оборудование состоит из 20 машин, каждая из которых стоит 5 млн. руб. </a:t>
            </a:r>
          </a:p>
          <a:p>
            <a:pPr algn="just"/>
            <a:r>
              <a:rPr lang="ru-RU" sz="2000" dirty="0">
                <a:solidFill>
                  <a:schemeClr val="bg1"/>
                </a:solidFill>
              </a:rPr>
              <a:t>Предположим, что за какой-то год выпуск продукции увеличился на 50% с 10 млн. руб. до 15 млн. руб. </a:t>
            </a:r>
          </a:p>
          <a:p>
            <a:pPr algn="just"/>
            <a:r>
              <a:rPr lang="ru-RU" sz="2000" dirty="0">
                <a:solidFill>
                  <a:schemeClr val="bg1"/>
                </a:solidFill>
              </a:rPr>
              <a:t>Для выпуска дополнительной продукции число единиц оборудования тоже должно возрасти на 50% с 20 до 30 единиц.           Дополнительные 10 единиц оборудования потребуют вложений в 50 млн. руб. </a:t>
            </a:r>
          </a:p>
          <a:p>
            <a:pPr algn="just"/>
            <a:r>
              <a:rPr lang="ru-RU" sz="2000" dirty="0">
                <a:solidFill>
                  <a:schemeClr val="bg1"/>
                </a:solidFill>
              </a:rPr>
              <a:t>Таким образом, увеличение производства предметов потребления на 5 млн. рублей потребует дополнительных капиталовложений в 50 млн. рублей.</a:t>
            </a:r>
          </a:p>
        </p:txBody>
      </p:sp>
      <p:sp>
        <p:nvSpPr>
          <p:cNvPr id="56325" name="Rectangle 5"/>
          <p:cNvSpPr>
            <a:spLocks noChangeArrowheads="1"/>
          </p:cNvSpPr>
          <p:nvPr/>
        </p:nvSpPr>
        <p:spPr bwMode="auto">
          <a:xfrm>
            <a:off x="457200" y="228600"/>
            <a:ext cx="4929747" cy="461665"/>
          </a:xfrm>
          <a:prstGeom prst="rect">
            <a:avLst/>
          </a:prstGeom>
          <a:solidFill>
            <a:schemeClr val="tx1"/>
          </a:solidFill>
          <a:ln w="9525">
            <a:noFill/>
            <a:miter lim="800000"/>
            <a:headEnd/>
            <a:tailEnd/>
          </a:ln>
          <a:effectLst/>
        </p:spPr>
        <p:txBody>
          <a:bodyPr wrap="none">
            <a:spAutoFit/>
          </a:bodyPr>
          <a:lstStyle/>
          <a:p>
            <a:r>
              <a:rPr lang="ru-RU" sz="2400" b="1" dirty="0">
                <a:solidFill>
                  <a:schemeClr val="bg1"/>
                </a:solidFill>
              </a:rPr>
              <a:t>Пример по принципу акселерации.</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1636</Words>
  <PresentationFormat>Экран (4:3)</PresentationFormat>
  <Paragraphs>206</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Office Theme</vt:lpstr>
      <vt:lpstr>Последние 8 слайдов для желающих  узнать побольше!!! Тема Макроэкономическое равновесие</vt:lpstr>
      <vt:lpstr>Слайд 2</vt:lpstr>
      <vt:lpstr>Совокупный спрос, его кривая и факторы его определяющие</vt:lpstr>
      <vt:lpstr>График AD – кривая совокупного спроса</vt:lpstr>
      <vt:lpstr>Причины отрицательного наклона кривой AD</vt:lpstr>
      <vt:lpstr>Слайд 6</vt:lpstr>
      <vt:lpstr>Наряду с ценовыми на совокупный спрос оказывают влияние неценовые факторы, которые  приводит к смещению кривой AD вправо или влево.. </vt:lpstr>
      <vt:lpstr>Слайд 8</vt:lpstr>
      <vt:lpstr>Кривая совокупного предложения - AS</vt:lpstr>
      <vt:lpstr>Т.О. конечная кривая совокупного предложения</vt:lpstr>
      <vt:lpstr>Неценовые факторы, сдвигающие кривую AS влево или вправо:</vt:lpstr>
      <vt:lpstr> Макроэкономическое равновесие</vt:lpstr>
      <vt:lpstr>Слайд 13</vt:lpstr>
      <vt:lpstr>Слайд 14</vt:lpstr>
      <vt:lpstr> </vt:lpstr>
      <vt:lpstr>Причины шока предложения:</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11. Макроэкономическое равновесие</dc:title>
  <dc:creator>s-64</dc:creator>
  <cp:lastModifiedBy>User</cp:lastModifiedBy>
  <cp:revision>3</cp:revision>
  <dcterms:created xsi:type="dcterms:W3CDTF">2015-11-13T10:35:28Z</dcterms:created>
  <dcterms:modified xsi:type="dcterms:W3CDTF">2019-11-28T16:54:44Z</dcterms:modified>
</cp:coreProperties>
</file>